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81" r:id="rId6"/>
    <p:sldId id="257" r:id="rId7"/>
    <p:sldId id="282" r:id="rId8"/>
    <p:sldId id="258" r:id="rId9"/>
    <p:sldId id="259" r:id="rId10"/>
    <p:sldId id="261" r:id="rId11"/>
    <p:sldId id="278" r:id="rId12"/>
    <p:sldId id="274" r:id="rId13"/>
    <p:sldId id="270" r:id="rId14"/>
    <p:sldId id="271" r:id="rId15"/>
    <p:sldId id="272" r:id="rId16"/>
    <p:sldId id="275" r:id="rId17"/>
    <p:sldId id="266" r:id="rId18"/>
    <p:sldId id="27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73180" autoAdjust="0"/>
  </p:normalViewPr>
  <p:slideViewPr>
    <p:cSldViewPr snapToGrid="0">
      <p:cViewPr varScale="1">
        <p:scale>
          <a:sx n="28" d="100"/>
          <a:sy n="28" d="100"/>
        </p:scale>
        <p:origin x="1118" y="43"/>
      </p:cViewPr>
      <p:guideLst/>
    </p:cSldViewPr>
  </p:slideViewPr>
  <p:notesTextViewPr>
    <p:cViewPr>
      <p:scale>
        <a:sx n="3" d="2"/>
        <a:sy n="3" d="2"/>
      </p:scale>
      <p:origin x="0" y="0"/>
    </p:cViewPr>
  </p:notesTextViewPr>
  <p:notesViewPr>
    <p:cSldViewPr snapToGrid="0">
      <p:cViewPr varScale="1">
        <p:scale>
          <a:sx n="81" d="100"/>
          <a:sy n="81"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01D039F-52A4-4456-B74F-B05EB6295D69}" type="datetimeFigureOut">
              <a:rPr lang="en-US" smtClean="0"/>
              <a:t>7/16/2018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7B1E85-34A4-4C5A-A082-8B699300D4F8}" type="slidenum">
              <a:rPr lang="en-US" smtClean="0"/>
              <a:t>‹#›</a:t>
            </a:fld>
            <a:endParaRPr lang="en-US"/>
          </a:p>
        </p:txBody>
      </p:sp>
    </p:spTree>
    <p:extLst>
      <p:ext uri="{BB962C8B-B14F-4D97-AF65-F5344CB8AC3E}">
        <p14:creationId xmlns:p14="http://schemas.microsoft.com/office/powerpoint/2010/main" val="19880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7B1E85-34A4-4C5A-A082-8B699300D4F8}" type="slidenum">
              <a:rPr lang="en-US" smtClean="0"/>
              <a:t>1</a:t>
            </a:fld>
            <a:endParaRPr lang="en-US"/>
          </a:p>
        </p:txBody>
      </p:sp>
    </p:spTree>
    <p:extLst>
      <p:ext uri="{BB962C8B-B14F-4D97-AF65-F5344CB8AC3E}">
        <p14:creationId xmlns:p14="http://schemas.microsoft.com/office/powerpoint/2010/main" val="1115164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Schools are an ideal setting to teach and provide students with opportunities to practice healthy behaviors.</a:t>
            </a:r>
          </a:p>
          <a:p>
            <a:endParaRPr lang="en-US" b="1" dirty="0">
              <a:effectLst/>
            </a:endParaRPr>
          </a:p>
          <a:p>
            <a:r>
              <a:rPr lang="en-US" b="1" dirty="0">
                <a:effectLst/>
              </a:rPr>
              <a:t>The Whole Child Tenets</a:t>
            </a:r>
          </a:p>
          <a:p>
            <a:endParaRPr lang="en-US" b="1" dirty="0">
              <a:effectLst/>
            </a:endParaRPr>
          </a:p>
          <a:p>
            <a:pPr marL="174708" indent="-174708">
              <a:buFont typeface="Arial" panose="020B0604020202020204" pitchFamily="34" charset="0"/>
              <a:buChar char="•"/>
            </a:pPr>
            <a:r>
              <a:rPr lang="en-US" dirty="0">
                <a:effectLst/>
              </a:rPr>
              <a:t>Each student enters school heathy and learns about and practices a healthy lifestyle.</a:t>
            </a:r>
          </a:p>
          <a:p>
            <a:pPr marL="174708" indent="-174708">
              <a:buFont typeface="Arial" panose="020B0604020202020204" pitchFamily="34" charset="0"/>
              <a:buChar char="•"/>
            </a:pPr>
            <a:r>
              <a:rPr lang="en-US" dirty="0">
                <a:effectLst/>
              </a:rPr>
              <a:t>Each student learns in an environment that is physically and emotionally safe for students and adults.</a:t>
            </a:r>
          </a:p>
          <a:p>
            <a:pPr marL="174708" indent="-174708">
              <a:buFont typeface="Arial" panose="020B0604020202020204" pitchFamily="34" charset="0"/>
              <a:buChar char="•"/>
            </a:pPr>
            <a:r>
              <a:rPr lang="en-US" dirty="0">
                <a:effectLst/>
              </a:rPr>
              <a:t>Each student is actively engaged in learning and is connected to the school and broader community.</a:t>
            </a:r>
          </a:p>
          <a:p>
            <a:pPr marL="174708" indent="-174708">
              <a:buFont typeface="Arial" panose="020B0604020202020204" pitchFamily="34" charset="0"/>
              <a:buChar char="•"/>
            </a:pPr>
            <a:r>
              <a:rPr lang="en-US" dirty="0">
                <a:effectLst/>
              </a:rPr>
              <a:t>Each student has access to personalized learning and is supported by qualified, caring adults.</a:t>
            </a:r>
          </a:p>
          <a:p>
            <a:pPr marL="174708" indent="-174708">
              <a:buFont typeface="Arial" panose="020B0604020202020204" pitchFamily="34" charset="0"/>
              <a:buChar char="•"/>
            </a:pPr>
            <a:r>
              <a:rPr lang="en-US" dirty="0">
                <a:effectLst/>
              </a:rPr>
              <a:t>Each student is challenged academically and prepared for success in college or further study and for employment and participation in a global environment.</a:t>
            </a:r>
          </a:p>
          <a:p>
            <a:endParaRPr lang="en-US" dirty="0"/>
          </a:p>
          <a:p>
            <a:r>
              <a:rPr lang="en-US" b="1" dirty="0"/>
              <a:t>The ten components of the WSCC model are:</a:t>
            </a:r>
          </a:p>
          <a:p>
            <a:endParaRPr lang="en-US" dirty="0"/>
          </a:p>
          <a:p>
            <a:pPr marL="931774" lvl="1" indent="-465887">
              <a:buFont typeface="Arial" panose="020B0604020202020204" pitchFamily="34" charset="0"/>
              <a:buChar char="•"/>
            </a:pPr>
            <a:r>
              <a:rPr lang="en-US" sz="2600" dirty="0"/>
              <a:t>Health Education</a:t>
            </a:r>
          </a:p>
          <a:p>
            <a:pPr marL="931774" lvl="1" indent="-465887">
              <a:buFont typeface="Arial" panose="020B0604020202020204" pitchFamily="34" charset="0"/>
              <a:buChar char="•"/>
            </a:pPr>
            <a:r>
              <a:rPr lang="en-US" sz="2600" dirty="0"/>
              <a:t>Health Services</a:t>
            </a:r>
          </a:p>
          <a:p>
            <a:pPr marL="931774" lvl="1" indent="-465887">
              <a:buFont typeface="Arial" panose="020B0604020202020204" pitchFamily="34" charset="0"/>
              <a:buChar char="•"/>
            </a:pPr>
            <a:r>
              <a:rPr lang="en-US" sz="2600" dirty="0"/>
              <a:t>Counseling, Psychological, and Social Services</a:t>
            </a:r>
          </a:p>
          <a:p>
            <a:pPr marL="1572368" lvl="3" indent="-174708">
              <a:buFont typeface="Courier New" panose="02070309020205020404" pitchFamily="49" charset="0"/>
              <a:buChar char="o"/>
            </a:pPr>
            <a:r>
              <a:rPr lang="en-US" dirty="0"/>
              <a:t>Student's mental health can be effectively addressed through a coordinated approach to school health</a:t>
            </a:r>
          </a:p>
          <a:p>
            <a:pPr marL="1572368" lvl="3" indent="-174708">
              <a:buFont typeface="Courier New" panose="02070309020205020404" pitchFamily="49" charset="0"/>
              <a:buChar char="o"/>
            </a:pPr>
            <a:r>
              <a:rPr lang="en-US" sz="2900" dirty="0"/>
              <a:t>School counselors work with all students, school staff, families, and members of the community as an integral part of the education program. School counseling programs promote school success for students through a focus on academic achievement, prevention and intervention activities, advocacy, social/emotional issues, and career development. All areas lead to the development of the “whole child,” so all students may be successful members of society upon exiting the school environment</a:t>
            </a:r>
          </a:p>
          <a:p>
            <a:pPr marL="465887" lvl="1"/>
            <a:endParaRPr lang="en-US" sz="2600" dirty="0"/>
          </a:p>
          <a:p>
            <a:pPr marL="931774" lvl="1" indent="-465887">
              <a:buFont typeface="Arial" panose="020B0604020202020204" pitchFamily="34" charset="0"/>
              <a:buChar char="•"/>
            </a:pPr>
            <a:r>
              <a:rPr lang="en-US" sz="2600" dirty="0"/>
              <a:t>Social and Emotional Climate</a:t>
            </a:r>
          </a:p>
          <a:p>
            <a:pPr marL="931774" lvl="1" indent="-465887">
              <a:buFont typeface="Arial" panose="020B0604020202020204" pitchFamily="34" charset="0"/>
              <a:buChar char="•"/>
            </a:pPr>
            <a:r>
              <a:rPr lang="en-US" sz="2600" dirty="0"/>
              <a:t>Physical Environment</a:t>
            </a:r>
          </a:p>
          <a:p>
            <a:pPr marL="931774" lvl="1" indent="-465887">
              <a:buFont typeface="Arial" panose="020B0604020202020204" pitchFamily="34" charset="0"/>
              <a:buChar char="•"/>
            </a:pPr>
            <a:r>
              <a:rPr lang="en-US" sz="2600" dirty="0"/>
              <a:t>Employee Wellness</a:t>
            </a:r>
          </a:p>
          <a:p>
            <a:pPr marL="931774" lvl="1" indent="-465887">
              <a:buFont typeface="Arial" panose="020B0604020202020204" pitchFamily="34" charset="0"/>
              <a:buChar char="•"/>
            </a:pPr>
            <a:r>
              <a:rPr lang="en-US" sz="2600" dirty="0"/>
              <a:t>Family Engagement</a:t>
            </a:r>
          </a:p>
          <a:p>
            <a:pPr marL="931774" lvl="1" indent="-465887">
              <a:buFont typeface="Arial" panose="020B0604020202020204" pitchFamily="34" charset="0"/>
              <a:buChar char="•"/>
            </a:pPr>
            <a:r>
              <a:rPr lang="en-US" sz="2600" dirty="0"/>
              <a:t>Community Involvement</a:t>
            </a:r>
          </a:p>
          <a:p>
            <a:pPr marL="931774" lvl="1" indent="-465887">
              <a:buFont typeface="Arial" panose="020B0604020202020204" pitchFamily="34" charset="0"/>
              <a:buChar char="•"/>
            </a:pPr>
            <a:r>
              <a:rPr lang="en-US" sz="2600" dirty="0"/>
              <a:t>Nutrition Environment and Services</a:t>
            </a:r>
          </a:p>
          <a:p>
            <a:pPr marL="931774" lvl="1" indent="-465887">
              <a:buFont typeface="Arial" panose="020B0604020202020204" pitchFamily="34" charset="0"/>
              <a:buChar char="•"/>
            </a:pPr>
            <a:r>
              <a:rPr lang="en-US" sz="2600" dirty="0"/>
              <a:t>Physical Education Physical Activity</a:t>
            </a:r>
          </a:p>
          <a:p>
            <a:endParaRPr lang="en-US" dirty="0"/>
          </a:p>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11</a:t>
            </a:fld>
            <a:endParaRPr lang="en-US"/>
          </a:p>
        </p:txBody>
      </p:sp>
    </p:spTree>
    <p:extLst>
      <p:ext uri="{BB962C8B-B14F-4D97-AF65-F5344CB8AC3E}">
        <p14:creationId xmlns:p14="http://schemas.microsoft.com/office/powerpoint/2010/main" val="2811075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shows a strong connection between healthy behaviors and academic achievement (e.g., grades, standardized tests, graduation rates, attendance). Healthy students are better learners, and academic achievement bears a lifetime of benefits for health. However, youth risk behaviors, such as physical inactivity, unhealthy dietary behaviors, tobacco use, alcohol use, and other drug use are consistently linked to poor grades and test scores and lower educational attainment. </a:t>
            </a:r>
          </a:p>
          <a:p>
            <a:endParaRPr lang="en-US" sz="2600" dirty="0"/>
          </a:p>
          <a:p>
            <a:r>
              <a:rPr lang="en-US" sz="2600" dirty="0"/>
              <a:t>School mental health programs have a positive impact across a variety of emotional and behavioral outcomes, and educational outcomes. </a:t>
            </a:r>
          </a:p>
          <a:p>
            <a:r>
              <a:rPr lang="en-US" sz="2600" dirty="0"/>
              <a:t>      Studies show:</a:t>
            </a:r>
          </a:p>
          <a:p>
            <a:pPr lvl="2"/>
            <a:r>
              <a:rPr lang="en-US" sz="2200" dirty="0"/>
              <a:t>o Improvements in behavioral and emotional symptoms</a:t>
            </a:r>
          </a:p>
          <a:p>
            <a:pPr lvl="2"/>
            <a:r>
              <a:rPr lang="en-US" sz="2200" dirty="0"/>
              <a:t>o Increases in social competency</a:t>
            </a:r>
          </a:p>
          <a:p>
            <a:pPr lvl="2"/>
            <a:r>
              <a:rPr lang="en-US" sz="2200" dirty="0"/>
              <a:t>o Increases in standardized reading and math test scores</a:t>
            </a:r>
          </a:p>
          <a:p>
            <a:pPr lvl="2"/>
            <a:r>
              <a:rPr lang="en-US" sz="2200" dirty="0"/>
              <a:t>o Improvements in commitment to school</a:t>
            </a:r>
          </a:p>
          <a:p>
            <a:pPr lvl="2"/>
            <a:r>
              <a:rPr lang="en-US" sz="2200" dirty="0"/>
              <a:t>o Increases in school attendance</a:t>
            </a:r>
          </a:p>
          <a:p>
            <a:pPr lvl="2"/>
            <a:r>
              <a:rPr lang="en-US" sz="2200" dirty="0"/>
              <a:t>o Increases in grade point average</a:t>
            </a:r>
          </a:p>
          <a:p>
            <a:pPr defTabSz="931774">
              <a:defRPr/>
            </a:pPr>
            <a:endParaRPr lang="en-US" dirty="0"/>
          </a:p>
          <a:p>
            <a:pPr defTabSz="931774">
              <a:defRPr/>
            </a:pPr>
            <a:r>
              <a:rPr lang="en-US" dirty="0"/>
              <a:t>Poor attendance, frequent absences for non-specific physical health problems, may be related to underlying mental health needs.</a:t>
            </a:r>
          </a:p>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12</a:t>
            </a:fld>
            <a:endParaRPr lang="en-US"/>
          </a:p>
        </p:txBody>
      </p:sp>
    </p:spTree>
    <p:extLst>
      <p:ext uri="{BB962C8B-B14F-4D97-AF65-F5344CB8AC3E}">
        <p14:creationId xmlns:p14="http://schemas.microsoft.com/office/powerpoint/2010/main" val="3480973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future of school health is exciting. We have</a:t>
            </a:r>
            <a:r>
              <a:rPr lang="en-US" baseline="0" dirty="0"/>
              <a:t> gained momentum over the past year getting the word out about what school health programs can do to help districts succeed. </a:t>
            </a:r>
          </a:p>
          <a:p>
            <a:pPr marL="174708" indent="-174708">
              <a:buFont typeface="Arial" panose="020B0604020202020204" pitchFamily="34" charset="0"/>
              <a:buChar char="•"/>
            </a:pPr>
            <a:r>
              <a:rPr lang="en-US" baseline="0" dirty="0"/>
              <a:t>The future includes finding ways to increase health equity for all students regardless of their socioeconomic status or community location. One way we are looking to do that is to expand the use of telehealth in schools by not only providing basic and primary school health services but also including behavioral health services as well. </a:t>
            </a:r>
          </a:p>
          <a:p>
            <a:pPr marL="174708" indent="-174708">
              <a:buFont typeface="Arial" panose="020B0604020202020204" pitchFamily="34" charset="0"/>
              <a:buChar char="•"/>
            </a:pPr>
            <a:r>
              <a:rPr lang="en-US" baseline="0" dirty="0"/>
              <a:t>The school health program applied for an was awarded a learning community grant from the Association of State and Territorial Health Officers to help us increase telehealth services in schools through out Florida while expanding those services as just mentioned. </a:t>
            </a:r>
          </a:p>
          <a:p>
            <a:pPr marL="174708" indent="-174708">
              <a:buFont typeface="Arial" panose="020B0604020202020204" pitchFamily="34" charset="0"/>
              <a:buChar char="•"/>
            </a:pPr>
            <a:r>
              <a:rPr lang="en-US" baseline="0" dirty="0"/>
              <a:t>The school health program staff will continue building partnerships with our traditional partners as well as non-traditional partners that we haven’t worked with before.  </a:t>
            </a:r>
          </a:p>
          <a:p>
            <a:pPr marL="174708" indent="-174708">
              <a:buFont typeface="Arial" panose="020B0604020202020204" pitchFamily="34" charset="0"/>
              <a:buChar char="•"/>
            </a:pPr>
            <a:r>
              <a:rPr lang="en-US" baseline="0" dirty="0"/>
              <a:t>We will be looking at ways to increase our communication techniques to promote school health through infographics, one-pagers, webinars, in-person trainings, newsletters and websites.</a:t>
            </a:r>
          </a:p>
          <a:p>
            <a:pPr marL="174708" indent="-174708">
              <a:buFont typeface="Arial" panose="020B0604020202020204" pitchFamily="34" charset="0"/>
              <a:buChar char="•"/>
            </a:pPr>
            <a:r>
              <a:rPr lang="en-US" baseline="0" dirty="0"/>
              <a:t>Plans for increasing professional development for both CHD and school district staff as it related to meeting all health care needs of students will be developed to help aid local programs in developing, implementing and evaluating their programs on an on-going basis. </a:t>
            </a:r>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13</a:t>
            </a:fld>
            <a:endParaRPr lang="en-US"/>
          </a:p>
        </p:txBody>
      </p:sp>
    </p:spTree>
    <p:extLst>
      <p:ext uri="{BB962C8B-B14F-4D97-AF65-F5344CB8AC3E}">
        <p14:creationId xmlns:p14="http://schemas.microsoft.com/office/powerpoint/2010/main" val="3080805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future of school health is exciting. We have</a:t>
            </a:r>
            <a:r>
              <a:rPr lang="en-US" baseline="0" dirty="0"/>
              <a:t> gained momentum over the past year getting the word out about what school health programs can do to help districts succeed. </a:t>
            </a:r>
          </a:p>
          <a:p>
            <a:pPr marL="174708" indent="-174708">
              <a:buFont typeface="Arial" panose="020B0604020202020204" pitchFamily="34" charset="0"/>
              <a:buChar char="•"/>
            </a:pPr>
            <a:r>
              <a:rPr lang="en-US" baseline="0" dirty="0"/>
              <a:t>The future includes finding ways to increase health equity for all students regardless of their socioeconomic status or community location. One way we are looking to do that is to expand the use of telehealth in schools by not only providing basic and primary school health services but also including behavioral health services as well. </a:t>
            </a:r>
          </a:p>
          <a:p>
            <a:pPr marL="174708" indent="-174708">
              <a:buFont typeface="Arial" panose="020B0604020202020204" pitchFamily="34" charset="0"/>
              <a:buChar char="•"/>
            </a:pPr>
            <a:r>
              <a:rPr lang="en-US" baseline="0" dirty="0"/>
              <a:t>The school health program applied for an was awarded a learning community grant from the Association of State and Territorial Health Officers to help us increase telehealth services in schools through out Florida while expanding those services as just mentioned. </a:t>
            </a:r>
          </a:p>
          <a:p>
            <a:pPr marL="174708" indent="-174708">
              <a:buFont typeface="Arial" panose="020B0604020202020204" pitchFamily="34" charset="0"/>
              <a:buChar char="•"/>
            </a:pPr>
            <a:r>
              <a:rPr lang="en-US" baseline="0" dirty="0"/>
              <a:t>The school health program staff will continue building partnerships with our traditional partners as well as non-traditional partners that we haven’t worked with before.  </a:t>
            </a:r>
          </a:p>
          <a:p>
            <a:pPr marL="174708" indent="-174708">
              <a:buFont typeface="Arial" panose="020B0604020202020204" pitchFamily="34" charset="0"/>
              <a:buChar char="•"/>
            </a:pPr>
            <a:r>
              <a:rPr lang="en-US" baseline="0" dirty="0"/>
              <a:t>We will be looking at ways to increase our communication techniques to promote school health through infographics, one-pagers, webinars, in-person trainings, newsletters and websites.</a:t>
            </a:r>
          </a:p>
          <a:p>
            <a:pPr marL="174708" indent="-174708">
              <a:buFont typeface="Arial" panose="020B0604020202020204" pitchFamily="34" charset="0"/>
              <a:buChar char="•"/>
            </a:pPr>
            <a:r>
              <a:rPr lang="en-US" baseline="0" dirty="0"/>
              <a:t>Plans for increasing professional development for both CHD and school district staff as it related to meeting all health care needs of students will be developed to help aid local programs in developing, implementing and evaluating their programs on an on-going basis. </a:t>
            </a:r>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14</a:t>
            </a:fld>
            <a:endParaRPr lang="en-US"/>
          </a:p>
        </p:txBody>
      </p:sp>
    </p:spTree>
    <p:extLst>
      <p:ext uri="{BB962C8B-B14F-4D97-AF65-F5344CB8AC3E}">
        <p14:creationId xmlns:p14="http://schemas.microsoft.com/office/powerpoint/2010/main" val="2453224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7B1E85-34A4-4C5A-A082-8B699300D4F8}" type="slidenum">
              <a:rPr lang="en-US" smtClean="0"/>
              <a:t>15</a:t>
            </a:fld>
            <a:endParaRPr lang="en-US"/>
          </a:p>
        </p:txBody>
      </p:sp>
    </p:spTree>
    <p:extLst>
      <p:ext uri="{BB962C8B-B14F-4D97-AF65-F5344CB8AC3E}">
        <p14:creationId xmlns:p14="http://schemas.microsoft.com/office/powerpoint/2010/main" val="234331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2</a:t>
            </a:fld>
            <a:endParaRPr lang="en-US"/>
          </a:p>
        </p:txBody>
      </p:sp>
    </p:spTree>
    <p:extLst>
      <p:ext uri="{BB962C8B-B14F-4D97-AF65-F5344CB8AC3E}">
        <p14:creationId xmlns:p14="http://schemas.microsoft.com/office/powerpoint/2010/main" val="248250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t>Times have changed since we all went to school.  Students are dealing with hard issues that can have a major impact on how well they succeed in school and in life. It is our responsibility to ensure that we provide them with the best tools to help them reach their individual potential.  Evidence has prove that healthy learners are better learners and we should embrace health as part of the foundation of a successful educational experience.  We are tasked with meeting the needs of our students and health cannot and should not be left out of the equation. Today we hope to share information with you about the school health services program and how it can help meet those needs of students and help them succeed for many years to come. </a:t>
            </a:r>
          </a:p>
          <a:p>
            <a:pPr lvl="0"/>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3</a:t>
            </a:fld>
            <a:endParaRPr lang="en-US"/>
          </a:p>
        </p:txBody>
      </p:sp>
    </p:spTree>
    <p:extLst>
      <p:ext uri="{BB962C8B-B14F-4D97-AF65-F5344CB8AC3E}">
        <p14:creationId xmlns:p14="http://schemas.microsoft.com/office/powerpoint/2010/main" val="257531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4</a:t>
            </a:fld>
            <a:endParaRPr lang="en-US"/>
          </a:p>
        </p:txBody>
      </p:sp>
    </p:spTree>
    <p:extLst>
      <p:ext uri="{BB962C8B-B14F-4D97-AF65-F5344CB8AC3E}">
        <p14:creationId xmlns:p14="http://schemas.microsoft.com/office/powerpoint/2010/main" val="823151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What</a:t>
            </a:r>
            <a:r>
              <a:rPr lang="en-US" baseline="0" dirty="0"/>
              <a:t> is school health?  Unless you have a child who has a chronic health condition or needs daily medication at school, most of the general public are not aware of what school health is, what school health consists of and what school health can do to help students succeed. </a:t>
            </a:r>
          </a:p>
          <a:p>
            <a:pPr marL="174708" indent="-174708">
              <a:buFont typeface="Arial" panose="020B0604020202020204" pitchFamily="34" charset="0"/>
              <a:buChar char="•"/>
            </a:pPr>
            <a:r>
              <a:rPr lang="en-US" baseline="0" dirty="0"/>
              <a:t>The school health program is a collaboration program between the FDOE and the FDOH with an ultimate goal of reducing any health barriers to learning for Florida students. </a:t>
            </a:r>
          </a:p>
          <a:p>
            <a:pPr marL="174708" indent="-174708">
              <a:buFont typeface="Arial" panose="020B0604020202020204" pitchFamily="34" charset="0"/>
              <a:buChar char="•"/>
            </a:pPr>
            <a:r>
              <a:rPr lang="en-US" baseline="0" dirty="0"/>
              <a:t>The program is committed to promoting evidence-based practices in school health programs which have been proven to help increase learning and health outcomes. </a:t>
            </a:r>
          </a:p>
          <a:p>
            <a:pPr marL="174708" indent="-174708">
              <a:buFont typeface="Arial" panose="020B0604020202020204" pitchFamily="34" charset="0"/>
              <a:buChar char="•"/>
            </a:pPr>
            <a:r>
              <a:rPr lang="en-US" baseline="0" dirty="0"/>
              <a:t>At the state level, FDOE Safe Schools, Healthy Schools and Student Support Services have a very close collaborative relationship the FDOH’s School Health Services Program and the Coordinated School Health Program. This school year we have started quarterly collaborative meetings so that we can discuss current needs and address action tasks that needs to take place between the two agencies in order to meet those needs.  These meetings have been extremely successful thus far as we all have the same ultimate goal – helping students be the best they can be. </a:t>
            </a:r>
          </a:p>
          <a:p>
            <a:pPr marL="174708" indent="-174708">
              <a:buFont typeface="Arial" panose="020B0604020202020204" pitchFamily="34" charset="0"/>
              <a:buChar char="•"/>
            </a:pPr>
            <a:r>
              <a:rPr lang="en-US" baseline="0" dirty="0"/>
              <a:t>At the local level, we have been promoting collaboration between CHDs and school districts during monitoring site visits and on our monthly school health conference calls this school year. We encourage school district and CHD staff to have collaborative meetings with formal agendas to help address the needs of their program. By Florida statute, the program is to be an integration of areas and these areas cannot be fully addressed without the collaboration between these two agencies. </a:t>
            </a:r>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5</a:t>
            </a:fld>
            <a:endParaRPr lang="en-US"/>
          </a:p>
        </p:txBody>
      </p:sp>
    </p:spTree>
    <p:extLst>
      <p:ext uri="{BB962C8B-B14F-4D97-AF65-F5344CB8AC3E}">
        <p14:creationId xmlns:p14="http://schemas.microsoft.com/office/powerpoint/2010/main" val="782813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Funding school health programs comes from a variety of sources</a:t>
            </a:r>
          </a:p>
          <a:p>
            <a:pPr marL="174708" indent="-174708">
              <a:buFont typeface="Arial" panose="020B0604020202020204" pitchFamily="34" charset="0"/>
              <a:buChar char="•"/>
            </a:pPr>
            <a:r>
              <a:rPr lang="en-US" dirty="0"/>
              <a:t>As evidenced here, the FDOH provides the top three lines of funding.</a:t>
            </a:r>
            <a:r>
              <a:rPr lang="en-US" baseline="0" dirty="0"/>
              <a:t>  General Revenue that is established and approved by the State Legislature each year during session. Local CHDs may also provide their non-categorical general revenue funds to the school health program. The FDOH also receives funds through the Children's Health Insurance Program (CHIP). </a:t>
            </a:r>
          </a:p>
          <a:p>
            <a:pPr marL="174708" indent="-174708">
              <a:buFont typeface="Arial" panose="020B0604020202020204" pitchFamily="34" charset="0"/>
              <a:buChar char="•"/>
            </a:pPr>
            <a:r>
              <a:rPr lang="en-US" baseline="0" dirty="0"/>
              <a:t>Other funding sources include local school districts who may contract funds to their local CHD to help run the program or some districts use their funds to hire their own school district school health staff and those staff members then work collaborating with CHD school health staff to run their program. </a:t>
            </a:r>
          </a:p>
          <a:p>
            <a:pPr marL="174708" indent="-174708">
              <a:buFont typeface="Arial" panose="020B0604020202020204" pitchFamily="34" charset="0"/>
              <a:buChar char="•"/>
            </a:pPr>
            <a:r>
              <a:rPr lang="en-US" baseline="0" dirty="0"/>
              <a:t>Community partners may also provide funding and services.  These partners vary county by county based on what resources are available locally. </a:t>
            </a:r>
          </a:p>
          <a:p>
            <a:pPr marL="174708" indent="-174708">
              <a:buFont typeface="Arial" panose="020B0604020202020204" pitchFamily="34" charset="0"/>
              <a:buChar char="•"/>
            </a:pPr>
            <a:r>
              <a:rPr lang="en-US" baseline="0" dirty="0"/>
              <a:t>The amount of funding shown on this slide is from 2016-2017 finalized data.  The state average student expenditure for last school year was $68.98 per student. This per expenditure also varies county by county.  </a:t>
            </a:r>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6</a:t>
            </a:fld>
            <a:endParaRPr lang="en-US"/>
          </a:p>
        </p:txBody>
      </p:sp>
    </p:spTree>
    <p:extLst>
      <p:ext uri="{BB962C8B-B14F-4D97-AF65-F5344CB8AC3E}">
        <p14:creationId xmlns:p14="http://schemas.microsoft.com/office/powerpoint/2010/main" val="30728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Providing</a:t>
            </a:r>
            <a:r>
              <a:rPr lang="en-US" baseline="0" dirty="0"/>
              <a:t> school health services means meeting the healthcare needs of students in an otherwise non traditional healthcare setting. This duty can be isolating as school health staff usually staff the clinics alone and without other health care practitioners to aid them in the assessment, intervention and follow-up of care for students.  </a:t>
            </a:r>
          </a:p>
          <a:p>
            <a:pPr marL="174708" indent="-174708">
              <a:buFont typeface="Arial" panose="020B0604020202020204" pitchFamily="34" charset="0"/>
              <a:buChar char="•"/>
            </a:pPr>
            <a:r>
              <a:rPr lang="en-US" baseline="0" dirty="0"/>
              <a:t>In order to ensure that students are receiving appropriate care based on evidence-based practices and knowledge gained through years of training, education and employment, it is best to staff these clinics with professional registered school nurses.  </a:t>
            </a:r>
          </a:p>
          <a:p>
            <a:pPr marL="174708" indent="-174708">
              <a:buFont typeface="Arial" panose="020B0604020202020204" pitchFamily="34" charset="0"/>
              <a:buChar char="•"/>
            </a:pPr>
            <a:r>
              <a:rPr lang="en-US" baseline="0" dirty="0"/>
              <a:t>School nurses should always be considered when district staff and faculty meet to develop and implement new safety standards. School nurses are the health care experts in your school buildings and can provide a wealth of information that will help the district meet their goals.</a:t>
            </a:r>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7</a:t>
            </a:fld>
            <a:endParaRPr lang="en-US"/>
          </a:p>
        </p:txBody>
      </p:sp>
    </p:spTree>
    <p:extLst>
      <p:ext uri="{BB962C8B-B14F-4D97-AF65-F5344CB8AC3E}">
        <p14:creationId xmlns:p14="http://schemas.microsoft.com/office/powerpoint/2010/main" val="549561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9</a:t>
            </a:fld>
            <a:endParaRPr lang="en-US"/>
          </a:p>
        </p:txBody>
      </p:sp>
    </p:spTree>
    <p:extLst>
      <p:ext uri="{BB962C8B-B14F-4D97-AF65-F5344CB8AC3E}">
        <p14:creationId xmlns:p14="http://schemas.microsoft.com/office/powerpoint/2010/main" val="2670395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Healthy Schools Program for many years have worked collaboratively with the Florida Department of education to assist in the development and enhancement of state, district and school-based infrastructures that protect and maintain student and staff health and support academic achievement. This includes but is not limited to convening the Florida Partnership for Healthy Schools ( formally Coordinated School Health Partnership) and supporting Florida Healthy District Award.  In addition, The Healthy Schools Program is supportive of the Whole School. Whole Community, Whole Child model which is an expansion and update of the Coordinated School Health approach. This model focuses on </a:t>
            </a:r>
            <a:r>
              <a:rPr lang="en-US" dirty="0">
                <a:effectLst/>
              </a:rPr>
              <a:t>youth, addressing critical education and health outcomes, organizing collaborative actions and initiatives that support students, and strongly engaging community resources. The WSCC model has </a:t>
            </a:r>
            <a:r>
              <a:rPr lang="en-US" dirty="0"/>
              <a:t>shown to be highly effective in facilitating the creation of policies and environments that provide students and staff the opportunity to reach their personal potential by removing health related barriers to academic success.</a:t>
            </a:r>
          </a:p>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10</a:t>
            </a:fld>
            <a:endParaRPr lang="en-US"/>
          </a:p>
        </p:txBody>
      </p:sp>
    </p:spTree>
    <p:extLst>
      <p:ext uri="{BB962C8B-B14F-4D97-AF65-F5344CB8AC3E}">
        <p14:creationId xmlns:p14="http://schemas.microsoft.com/office/powerpoint/2010/main" val="2201695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9824"/>
          </a:xfrm>
          <a:prstGeom prst="rect">
            <a:avLst/>
          </a:prstGeom>
        </p:spPr>
      </p:pic>
      <p:sp>
        <p:nvSpPr>
          <p:cNvPr id="6" name="Rectangle 5"/>
          <p:cNvSpPr/>
          <p:nvPr userDrawn="1"/>
        </p:nvSpPr>
        <p:spPr>
          <a:xfrm>
            <a:off x="0" y="4287611"/>
            <a:ext cx="12192000" cy="2570389"/>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baseline="0" dirty="0">
                <a:solidFill>
                  <a:schemeClr val="tx1"/>
                </a:solidFill>
              </a:rPr>
              <a:t>School Health 101</a:t>
            </a:r>
          </a:p>
        </p:txBody>
      </p:sp>
    </p:spTree>
    <p:extLst>
      <p:ext uri="{BB962C8B-B14F-4D97-AF65-F5344CB8AC3E}">
        <p14:creationId xmlns:p14="http://schemas.microsoft.com/office/powerpoint/2010/main" val="39388380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24830-8569-456B-BFAB-55022A06B194}" type="datetimeFigureOut">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19024-31DC-4851-9F85-91E91F71B544}" type="slidenum">
              <a:rPr lang="en-US" smtClean="0"/>
              <a:t>‹#›</a:t>
            </a:fld>
            <a:endParaRPr lang="en-US"/>
          </a:p>
        </p:txBody>
      </p:sp>
      <p:sp>
        <p:nvSpPr>
          <p:cNvPr id="5" name="Rectangle 4"/>
          <p:cNvSpPr>
            <a:spLocks noChangeArrowheads="1"/>
          </p:cNvSpPr>
          <p:nvPr userDrawn="1"/>
        </p:nvSpPr>
        <p:spPr bwMode="auto">
          <a:xfrm>
            <a:off x="155447" y="162900"/>
            <a:ext cx="11904747" cy="1155099"/>
          </a:xfrm>
          <a:prstGeom prst="rect">
            <a:avLst/>
          </a:prstGeom>
          <a:solidFill>
            <a:srgbClr val="00A0A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Content Placeholder 2"/>
          <p:cNvSpPr>
            <a:spLocks noGrp="1"/>
          </p:cNvSpPr>
          <p:nvPr>
            <p:ph idx="1"/>
          </p:nvPr>
        </p:nvSpPr>
        <p:spPr>
          <a:xfrm>
            <a:off x="680321" y="1655659"/>
            <a:ext cx="10888224" cy="4280530"/>
          </a:xfrm>
        </p:spPr>
        <p:txBody>
          <a:bodyPr/>
          <a:lstStyle>
            <a:lvl1pPr>
              <a:defRPr>
                <a:latin typeface="+mn-lt"/>
              </a:defRPr>
            </a:lvl1pPr>
          </a:lstStyle>
          <a:p>
            <a:pPr lvl="0"/>
            <a:r>
              <a:rPr lang="en-US" dirty="0"/>
              <a:t>Edit Master text styles</a:t>
            </a:r>
          </a:p>
        </p:txBody>
      </p:sp>
      <p:sp>
        <p:nvSpPr>
          <p:cNvPr id="7" name="Rectangle 6"/>
          <p:cNvSpPr>
            <a:spLocks noChangeArrowheads="1"/>
          </p:cNvSpPr>
          <p:nvPr userDrawn="1"/>
        </p:nvSpPr>
        <p:spPr bwMode="auto">
          <a:xfrm>
            <a:off x="146304" y="6391656"/>
            <a:ext cx="11907794" cy="309563"/>
          </a:xfrm>
          <a:prstGeom prst="rect">
            <a:avLst/>
          </a:prstGeom>
          <a:solidFill>
            <a:srgbClr val="F96C45"/>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userDrawn="1"/>
        </p:nvSpPr>
        <p:spPr bwMode="auto">
          <a:xfrm>
            <a:off x="152400" y="152400"/>
            <a:ext cx="11907794" cy="6547104"/>
          </a:xfrm>
          <a:prstGeom prst="rect">
            <a:avLst/>
          </a:prstGeom>
          <a:noFill/>
          <a:ln w="9525" cap="flat" cmpd="sng" algn="ctr">
            <a:solidFill>
              <a:srgbClr val="F96C45"/>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userDrawn="1"/>
        </p:nvSpPr>
        <p:spPr bwMode="auto">
          <a:xfrm>
            <a:off x="152400" y="6327124"/>
            <a:ext cx="11901698" cy="0"/>
          </a:xfrm>
          <a:prstGeom prst="line">
            <a:avLst/>
          </a:prstGeom>
          <a:noFill/>
          <a:ln w="11430" cap="flat" cmpd="sng" algn="ctr">
            <a:solidFill>
              <a:srgbClr val="F96C45"/>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userDrawn="1"/>
        </p:nvSpPr>
        <p:spPr>
          <a:xfrm>
            <a:off x="5762953" y="59894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userDrawn="1"/>
        </p:nvSpPr>
        <p:spPr>
          <a:xfrm>
            <a:off x="5851675" y="6098524"/>
            <a:ext cx="420624" cy="420624"/>
          </a:xfrm>
          <a:prstGeom prst="ellipse">
            <a:avLst/>
          </a:prstGeom>
          <a:solidFill>
            <a:srgbClr val="FFFFFF"/>
          </a:solidFill>
          <a:ln w="50800" cap="rnd" cmpd="dbl" algn="ctr">
            <a:solidFill>
              <a:srgbClr val="F96C45"/>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lide Number Placeholder 5"/>
          <p:cNvSpPr txBox="1">
            <a:spLocks/>
          </p:cNvSpPr>
          <p:nvPr userDrawn="1"/>
        </p:nvSpPr>
        <p:spPr>
          <a:xfrm>
            <a:off x="5676620" y="6088174"/>
            <a:ext cx="776430" cy="4413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3">
                    <a:shade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FA19E01-6FA7-4F2D-BD5B-0499F6E6E2C4}" type="slidenum">
              <a:rPr lang="en-US" sz="2000" smtClean="0">
                <a:solidFill>
                  <a:srgbClr val="00A0AF"/>
                </a:solidFill>
              </a:rPr>
              <a:pPr algn="ctr"/>
              <a:t>‹#›</a:t>
            </a:fld>
            <a:endParaRPr lang="en-US" sz="2000" dirty="0">
              <a:solidFill>
                <a:srgbClr val="00A0AF"/>
              </a:solidFill>
            </a:endParaRPr>
          </a:p>
        </p:txBody>
      </p:sp>
      <p:sp>
        <p:nvSpPr>
          <p:cNvPr id="13" name="Title 3"/>
          <p:cNvSpPr>
            <a:spLocks noGrp="1"/>
          </p:cNvSpPr>
          <p:nvPr>
            <p:ph type="title"/>
          </p:nvPr>
        </p:nvSpPr>
        <p:spPr>
          <a:xfrm>
            <a:off x="680321" y="237061"/>
            <a:ext cx="10888224" cy="1080938"/>
          </a:xfrm>
        </p:spPr>
        <p:txBody>
          <a:bodyPr/>
          <a:lstStyle>
            <a:lvl1pPr>
              <a:defRPr>
                <a:solidFill>
                  <a:schemeClr val="bg1"/>
                </a:solidFill>
                <a:latin typeface="+mj-lt"/>
              </a:defRPr>
            </a:lvl1pPr>
          </a:lstStyle>
          <a:p>
            <a:r>
              <a:rPr lang="en-US" dirty="0">
                <a:latin typeface="Arial Black" panose="020B0A04020102020204" pitchFamily="34" charset="0"/>
              </a:rPr>
              <a:t>Click to edit Master title style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576" y="5501689"/>
            <a:ext cx="704029" cy="796808"/>
          </a:xfrm>
          <a:prstGeom prst="rect">
            <a:avLst/>
          </a:prstGeom>
        </p:spPr>
      </p:pic>
    </p:spTree>
    <p:extLst>
      <p:ext uri="{BB962C8B-B14F-4D97-AF65-F5344CB8AC3E}">
        <p14:creationId xmlns:p14="http://schemas.microsoft.com/office/powerpoint/2010/main" val="325245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24830-8569-456B-BFAB-55022A06B194}" type="datetimeFigureOut">
              <a:rPr lang="en-US" smtClean="0"/>
              <a:t>7/16/2018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19024-31DC-4851-9F85-91E91F71B544}" type="slidenum">
              <a:rPr lang="en-US" smtClean="0"/>
              <a:t>‹#›</a:t>
            </a:fld>
            <a:endParaRPr lang="en-US"/>
          </a:p>
        </p:txBody>
      </p:sp>
    </p:spTree>
    <p:extLst>
      <p:ext uri="{BB962C8B-B14F-4D97-AF65-F5344CB8AC3E}">
        <p14:creationId xmlns:p14="http://schemas.microsoft.com/office/powerpoint/2010/main" val="1562450064"/>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baseline="0">
          <a:solidFill>
            <a:schemeClr val="bg1"/>
          </a:solidFill>
          <a:latin typeface="Arial Black" panose="020B0A04020102020204" pitchFamily="34" charset="0"/>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chemeClr val="tx1"/>
          </a:solidFill>
          <a:latin typeface="Trebuchet MS" panose="020B0603020202020204" pitchFamily="34" charset="0"/>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H_Feedback@flhealth.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Amy.Riggen@flhealth.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50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07531"/>
            <a:ext cx="10888224" cy="4535424"/>
          </a:xfrm>
        </p:spPr>
        <p:txBody>
          <a:bodyPr>
            <a:normAutofit/>
          </a:bodyPr>
          <a:lstStyle/>
          <a:p>
            <a:pPr marL="457200" indent="-457200">
              <a:lnSpc>
                <a:spcPct val="100000"/>
              </a:lnSpc>
              <a:spcAft>
                <a:spcPts val="1200"/>
              </a:spcAft>
              <a:buFont typeface="Arial" panose="020B0604020202020204" pitchFamily="34" charset="0"/>
              <a:buChar char="•"/>
            </a:pPr>
            <a:r>
              <a:rPr lang="en-US" dirty="0"/>
              <a:t>The HSP assists in the development and enhancement of state, district and school-based infrastructures that protect and maintain student and staff health and support academic achievement.</a:t>
            </a:r>
          </a:p>
          <a:p>
            <a:pPr marL="457200" indent="-457200">
              <a:lnSpc>
                <a:spcPct val="100000"/>
              </a:lnSpc>
              <a:spcAft>
                <a:spcPts val="1200"/>
              </a:spcAft>
              <a:buFont typeface="Arial" panose="020B0604020202020204" pitchFamily="34" charset="0"/>
              <a:buChar char="•"/>
            </a:pPr>
            <a:r>
              <a:rPr lang="en-US" dirty="0"/>
              <a:t>The Florida Department of Health and the Department of Education collaborate to help districts implement the Whole School, Whole Community, Whole Child (WSCC) model. </a:t>
            </a:r>
          </a:p>
          <a:p>
            <a:endParaRPr lang="en-US" dirty="0"/>
          </a:p>
        </p:txBody>
      </p:sp>
      <p:sp>
        <p:nvSpPr>
          <p:cNvPr id="3" name="Title 2"/>
          <p:cNvSpPr>
            <a:spLocks noGrp="1"/>
          </p:cNvSpPr>
          <p:nvPr>
            <p:ph type="title"/>
          </p:nvPr>
        </p:nvSpPr>
        <p:spPr/>
        <p:txBody>
          <a:bodyPr>
            <a:normAutofit/>
          </a:bodyPr>
          <a:lstStyle/>
          <a:p>
            <a:pPr algn="ctr"/>
            <a:r>
              <a:rPr lang="en-US" sz="4000" b="1" dirty="0"/>
              <a:t>What is the Healthy Schools Program (HSP)?</a:t>
            </a:r>
          </a:p>
        </p:txBody>
      </p:sp>
    </p:spTree>
    <p:extLst>
      <p:ext uri="{BB962C8B-B14F-4D97-AF65-F5344CB8AC3E}">
        <p14:creationId xmlns:p14="http://schemas.microsoft.com/office/powerpoint/2010/main" val="1212877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18234"/>
            <a:ext cx="10888224" cy="4535424"/>
          </a:xfrm>
        </p:spPr>
        <p:txBody>
          <a:bodyPr>
            <a:normAutofit lnSpcReduction="10000"/>
          </a:bodyPr>
          <a:lstStyle/>
          <a:p>
            <a:r>
              <a:rPr lang="en-US" dirty="0"/>
              <a:t>The ten components of the WSCC model:</a:t>
            </a:r>
          </a:p>
          <a:p>
            <a:pPr marL="914400" lvl="1" indent="-457200">
              <a:lnSpc>
                <a:spcPct val="100000"/>
              </a:lnSpc>
              <a:buFont typeface="Arial" panose="020B0604020202020204" pitchFamily="34" charset="0"/>
              <a:buChar char="•"/>
            </a:pPr>
            <a:r>
              <a:rPr lang="en-US" dirty="0"/>
              <a:t>Health Education</a:t>
            </a:r>
          </a:p>
          <a:p>
            <a:pPr marL="914400" lvl="1" indent="-457200">
              <a:lnSpc>
                <a:spcPct val="100000"/>
              </a:lnSpc>
              <a:buFont typeface="Arial" panose="020B0604020202020204" pitchFamily="34" charset="0"/>
              <a:buChar char="•"/>
            </a:pPr>
            <a:r>
              <a:rPr lang="en-US" dirty="0"/>
              <a:t>Health Services</a:t>
            </a:r>
          </a:p>
          <a:p>
            <a:pPr marL="914400" lvl="1" indent="-457200">
              <a:lnSpc>
                <a:spcPct val="100000"/>
              </a:lnSpc>
              <a:buFont typeface="Arial" panose="020B0604020202020204" pitchFamily="34" charset="0"/>
              <a:buChar char="•"/>
            </a:pPr>
            <a:r>
              <a:rPr lang="en-US" dirty="0"/>
              <a:t>Counseling, Psychological, and Social Services</a:t>
            </a:r>
          </a:p>
          <a:p>
            <a:pPr marL="914400" lvl="1" indent="-457200">
              <a:lnSpc>
                <a:spcPct val="100000"/>
              </a:lnSpc>
              <a:buFont typeface="Arial" panose="020B0604020202020204" pitchFamily="34" charset="0"/>
              <a:buChar char="•"/>
            </a:pPr>
            <a:r>
              <a:rPr lang="en-US" dirty="0"/>
              <a:t>Social and Emotional Climate</a:t>
            </a:r>
          </a:p>
          <a:p>
            <a:pPr marL="914400" lvl="1" indent="-457200">
              <a:lnSpc>
                <a:spcPct val="100000"/>
              </a:lnSpc>
              <a:buFont typeface="Arial" panose="020B0604020202020204" pitchFamily="34" charset="0"/>
              <a:buChar char="•"/>
            </a:pPr>
            <a:r>
              <a:rPr lang="en-US" dirty="0"/>
              <a:t>Physical Environment</a:t>
            </a:r>
          </a:p>
          <a:p>
            <a:pPr marL="914400" lvl="1" indent="-457200">
              <a:lnSpc>
                <a:spcPct val="100000"/>
              </a:lnSpc>
              <a:buFont typeface="Arial" panose="020B0604020202020204" pitchFamily="34" charset="0"/>
              <a:buChar char="•"/>
            </a:pPr>
            <a:r>
              <a:rPr lang="en-US" dirty="0"/>
              <a:t>Employee Wellness</a:t>
            </a:r>
          </a:p>
          <a:p>
            <a:pPr marL="914400" lvl="1" indent="-457200">
              <a:lnSpc>
                <a:spcPct val="100000"/>
              </a:lnSpc>
              <a:buFont typeface="Arial" panose="020B0604020202020204" pitchFamily="34" charset="0"/>
              <a:buChar char="•"/>
            </a:pPr>
            <a:r>
              <a:rPr lang="en-US" dirty="0"/>
              <a:t>Family Engagement</a:t>
            </a:r>
          </a:p>
          <a:p>
            <a:pPr marL="914400" lvl="1" indent="-457200">
              <a:lnSpc>
                <a:spcPct val="100000"/>
              </a:lnSpc>
              <a:buFont typeface="Arial" panose="020B0604020202020204" pitchFamily="34" charset="0"/>
              <a:buChar char="•"/>
            </a:pPr>
            <a:r>
              <a:rPr lang="en-US" dirty="0"/>
              <a:t>Community Involvement</a:t>
            </a:r>
          </a:p>
          <a:p>
            <a:pPr marL="914400" lvl="1" indent="-457200">
              <a:lnSpc>
                <a:spcPct val="100000"/>
              </a:lnSpc>
              <a:buFont typeface="Arial" panose="020B0604020202020204" pitchFamily="34" charset="0"/>
              <a:buChar char="•"/>
            </a:pPr>
            <a:r>
              <a:rPr lang="en-US" dirty="0"/>
              <a:t>Nutrition Environment and Services</a:t>
            </a:r>
          </a:p>
          <a:p>
            <a:pPr marL="914400" lvl="1" indent="-457200">
              <a:lnSpc>
                <a:spcPct val="100000"/>
              </a:lnSpc>
              <a:buFont typeface="Arial" panose="020B0604020202020204" pitchFamily="34" charset="0"/>
              <a:buChar char="•"/>
            </a:pPr>
            <a:r>
              <a:rPr lang="en-US" dirty="0"/>
              <a:t>Physical Education Physical Activity</a:t>
            </a:r>
          </a:p>
          <a:p>
            <a:endParaRPr lang="en-US" dirty="0"/>
          </a:p>
        </p:txBody>
      </p:sp>
      <p:sp>
        <p:nvSpPr>
          <p:cNvPr id="3" name="Title 2"/>
          <p:cNvSpPr>
            <a:spLocks noGrp="1"/>
          </p:cNvSpPr>
          <p:nvPr>
            <p:ph type="title"/>
          </p:nvPr>
        </p:nvSpPr>
        <p:spPr/>
        <p:txBody>
          <a:bodyPr>
            <a:normAutofit/>
          </a:bodyPr>
          <a:lstStyle/>
          <a:p>
            <a:pPr algn="ctr"/>
            <a:r>
              <a:rPr lang="en-US" sz="4000" b="1" dirty="0"/>
              <a:t>What are the Components of WSCC?</a:t>
            </a:r>
          </a:p>
        </p:txBody>
      </p:sp>
      <p:pic>
        <p:nvPicPr>
          <p:cNvPr id="11" name="Picture 10"/>
          <p:cNvPicPr>
            <a:picLocks noChangeAspect="1"/>
          </p:cNvPicPr>
          <p:nvPr/>
        </p:nvPicPr>
        <p:blipFill>
          <a:blip r:embed="rId3"/>
          <a:stretch>
            <a:fillRect/>
          </a:stretch>
        </p:blipFill>
        <p:spPr>
          <a:xfrm>
            <a:off x="7943850" y="1971677"/>
            <a:ext cx="3933682" cy="3888048"/>
          </a:xfrm>
          <a:prstGeom prst="rect">
            <a:avLst/>
          </a:prstGeom>
          <a:ln>
            <a:solidFill>
              <a:srgbClr val="F96C45"/>
            </a:solidFill>
          </a:ln>
        </p:spPr>
      </p:pic>
    </p:spTree>
    <p:extLst>
      <p:ext uri="{BB962C8B-B14F-4D97-AF65-F5344CB8AC3E}">
        <p14:creationId xmlns:p14="http://schemas.microsoft.com/office/powerpoint/2010/main" val="252612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07531"/>
            <a:ext cx="10888224" cy="4535424"/>
          </a:xfrm>
        </p:spPr>
        <p:txBody>
          <a:bodyPr>
            <a:normAutofit fontScale="70000" lnSpcReduction="20000"/>
          </a:bodyPr>
          <a:lstStyle/>
          <a:p>
            <a:pPr marL="457200" indent="-457200">
              <a:lnSpc>
                <a:spcPct val="120000"/>
              </a:lnSpc>
              <a:buFont typeface="Arial" panose="020B0604020202020204" pitchFamily="34" charset="0"/>
              <a:buChar char="•"/>
            </a:pPr>
            <a:r>
              <a:rPr lang="en-US" sz="3400" dirty="0"/>
              <a:t>School mental health programs have a positive impact across a variety of emotional and behavioral outcomes, and educational outcomes. </a:t>
            </a:r>
          </a:p>
          <a:p>
            <a:pPr marL="457200" indent="-457200">
              <a:lnSpc>
                <a:spcPct val="120000"/>
              </a:lnSpc>
              <a:buFont typeface="Arial" panose="020B0604020202020204" pitchFamily="34" charset="0"/>
              <a:buChar char="•"/>
            </a:pPr>
            <a:r>
              <a:rPr lang="en-US" sz="3400" dirty="0"/>
              <a:t>Studies show</a:t>
            </a:r>
          </a:p>
          <a:p>
            <a:pPr marL="1257300" lvl="2" indent="-342900">
              <a:lnSpc>
                <a:spcPct val="120000"/>
              </a:lnSpc>
              <a:spcBef>
                <a:spcPts val="0"/>
              </a:spcBef>
              <a:buFont typeface="Arial" panose="020B0604020202020204" pitchFamily="34" charset="0"/>
              <a:buChar char="•"/>
            </a:pPr>
            <a:r>
              <a:rPr lang="en-US" sz="3400" dirty="0"/>
              <a:t>Improvements in behavioral and emotional symptoms</a:t>
            </a:r>
          </a:p>
          <a:p>
            <a:pPr marL="1257300" lvl="2" indent="-342900">
              <a:lnSpc>
                <a:spcPct val="120000"/>
              </a:lnSpc>
              <a:spcBef>
                <a:spcPts val="0"/>
              </a:spcBef>
              <a:buFont typeface="Arial" panose="020B0604020202020204" pitchFamily="34" charset="0"/>
              <a:buChar char="•"/>
            </a:pPr>
            <a:r>
              <a:rPr lang="en-US" sz="3400" dirty="0"/>
              <a:t>Increases in social competency</a:t>
            </a:r>
          </a:p>
          <a:p>
            <a:pPr marL="1257300" lvl="2" indent="-342900">
              <a:lnSpc>
                <a:spcPct val="120000"/>
              </a:lnSpc>
              <a:spcBef>
                <a:spcPts val="0"/>
              </a:spcBef>
              <a:buFont typeface="Arial" panose="020B0604020202020204" pitchFamily="34" charset="0"/>
              <a:buChar char="•"/>
            </a:pPr>
            <a:r>
              <a:rPr lang="en-US" sz="3400" dirty="0"/>
              <a:t>Increases in standardized reading and math test scores</a:t>
            </a:r>
          </a:p>
          <a:p>
            <a:pPr marL="1257300" lvl="2" indent="-342900">
              <a:lnSpc>
                <a:spcPct val="120000"/>
              </a:lnSpc>
              <a:spcBef>
                <a:spcPts val="0"/>
              </a:spcBef>
              <a:buFont typeface="Arial" panose="020B0604020202020204" pitchFamily="34" charset="0"/>
              <a:buChar char="•"/>
            </a:pPr>
            <a:r>
              <a:rPr lang="en-US" sz="3400" dirty="0"/>
              <a:t>Improvements in commitment to school</a:t>
            </a:r>
          </a:p>
          <a:p>
            <a:pPr marL="1257300" lvl="2" indent="-342900">
              <a:lnSpc>
                <a:spcPct val="120000"/>
              </a:lnSpc>
              <a:spcBef>
                <a:spcPts val="0"/>
              </a:spcBef>
              <a:buFont typeface="Arial" panose="020B0604020202020204" pitchFamily="34" charset="0"/>
              <a:buChar char="•"/>
            </a:pPr>
            <a:r>
              <a:rPr lang="en-US" sz="3400" dirty="0"/>
              <a:t>Increases in school attendance</a:t>
            </a:r>
          </a:p>
          <a:p>
            <a:pPr marL="1257300" lvl="2" indent="-342900">
              <a:lnSpc>
                <a:spcPct val="120000"/>
              </a:lnSpc>
              <a:spcBef>
                <a:spcPts val="0"/>
              </a:spcBef>
              <a:buFont typeface="Arial" panose="020B0604020202020204" pitchFamily="34" charset="0"/>
              <a:buChar char="•"/>
            </a:pPr>
            <a:r>
              <a:rPr lang="en-US" sz="3400" dirty="0"/>
              <a:t>Increases in grade point average</a:t>
            </a:r>
          </a:p>
          <a:p>
            <a:pPr marL="457200" indent="-457200">
              <a:lnSpc>
                <a:spcPct val="120000"/>
              </a:lnSpc>
              <a:buFont typeface="Arial" panose="020B0604020202020204" pitchFamily="34" charset="0"/>
              <a:buChar char="•"/>
            </a:pPr>
            <a:r>
              <a:rPr lang="en-US" sz="3400" dirty="0"/>
              <a:t>Poor attendance, frequent absences for non-specific physical health problems, may be related to underlying mental health needs.</a:t>
            </a:r>
          </a:p>
        </p:txBody>
      </p:sp>
      <p:sp>
        <p:nvSpPr>
          <p:cNvPr id="3" name="Title 2"/>
          <p:cNvSpPr>
            <a:spLocks noGrp="1"/>
          </p:cNvSpPr>
          <p:nvPr>
            <p:ph type="title"/>
          </p:nvPr>
        </p:nvSpPr>
        <p:spPr>
          <a:xfrm>
            <a:off x="200024" y="237061"/>
            <a:ext cx="12087225" cy="1080938"/>
          </a:xfrm>
        </p:spPr>
        <p:txBody>
          <a:bodyPr>
            <a:normAutofit fontScale="90000"/>
          </a:bodyPr>
          <a:lstStyle/>
          <a:p>
            <a:pPr algn="ctr"/>
            <a:r>
              <a:rPr lang="en-US" b="1" dirty="0"/>
              <a:t>What is the Connection Between </a:t>
            </a:r>
            <a:br>
              <a:rPr lang="en-US" b="1" dirty="0"/>
            </a:br>
            <a:r>
              <a:rPr lang="en-US" b="1" dirty="0"/>
              <a:t>Health and Academic Achievement?</a:t>
            </a:r>
          </a:p>
        </p:txBody>
      </p:sp>
    </p:spTree>
    <p:extLst>
      <p:ext uri="{BB962C8B-B14F-4D97-AF65-F5344CB8AC3E}">
        <p14:creationId xmlns:p14="http://schemas.microsoft.com/office/powerpoint/2010/main" val="1885059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07531"/>
            <a:ext cx="10888224" cy="4535424"/>
          </a:xfrm>
        </p:spPr>
        <p:txBody>
          <a:bodyPr>
            <a:normAutofit fontScale="92500"/>
          </a:bodyPr>
          <a:lstStyle/>
          <a:p>
            <a:pPr marL="457200" indent="-457200">
              <a:lnSpc>
                <a:spcPct val="100000"/>
              </a:lnSpc>
              <a:spcAft>
                <a:spcPts val="1200"/>
              </a:spcAft>
              <a:buFont typeface="Arial" panose="020B0604020202020204" pitchFamily="34" charset="0"/>
              <a:buChar char="•"/>
            </a:pPr>
            <a:r>
              <a:rPr lang="en-US" dirty="0"/>
              <a:t>Continue building effective partnerships among state-level governmental and nongovernmental agencies and organizations by forming a School Health Task Force at the direction of the Florida Surgeon General.</a:t>
            </a:r>
          </a:p>
          <a:p>
            <a:pPr marL="457200" indent="-457200">
              <a:lnSpc>
                <a:spcPct val="100000"/>
              </a:lnSpc>
              <a:spcAft>
                <a:spcPts val="1200"/>
              </a:spcAft>
              <a:buFont typeface="Arial" panose="020B0604020202020204" pitchFamily="34" charset="0"/>
              <a:buChar char="•"/>
            </a:pPr>
            <a:r>
              <a:rPr lang="en-US" dirty="0"/>
              <a:t>Work with the School Health Task Force for possible restructuring of the current school health model to help ensure that all health needs of students, mental and physical, are met through evidence based methods of care. </a:t>
            </a:r>
          </a:p>
          <a:p>
            <a:pPr marL="457200" indent="-457200">
              <a:lnSpc>
                <a:spcPct val="100000"/>
              </a:lnSpc>
              <a:spcAft>
                <a:spcPts val="1200"/>
              </a:spcAft>
              <a:buFont typeface="Arial" panose="020B0604020202020204" pitchFamily="34" charset="0"/>
              <a:buChar char="•"/>
            </a:pPr>
            <a:r>
              <a:rPr lang="en-US" dirty="0"/>
              <a:t>Develop professional development plans for schools for implementing school health changes to meet the needs of their students.</a:t>
            </a:r>
          </a:p>
          <a:p>
            <a:pPr marL="457200" indent="-457200">
              <a:lnSpc>
                <a:spcPct val="100000"/>
              </a:lnSpc>
              <a:spcAft>
                <a:spcPts val="1200"/>
              </a:spcAft>
              <a:buFont typeface="Arial" panose="020B0604020202020204" pitchFamily="34" charset="0"/>
              <a:buChar char="•"/>
            </a:pPr>
            <a:endParaRPr lang="en-US" dirty="0"/>
          </a:p>
          <a:p>
            <a:endParaRPr lang="en-US" dirty="0"/>
          </a:p>
          <a:p>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p:txBody>
          <a:bodyPr>
            <a:normAutofit/>
          </a:bodyPr>
          <a:lstStyle/>
          <a:p>
            <a:pPr algn="ctr"/>
            <a:r>
              <a:rPr lang="en-US" sz="4000" b="1" dirty="0"/>
              <a:t>What is the Future of School Health?</a:t>
            </a:r>
          </a:p>
        </p:txBody>
      </p:sp>
    </p:spTree>
    <p:extLst>
      <p:ext uri="{BB962C8B-B14F-4D97-AF65-F5344CB8AC3E}">
        <p14:creationId xmlns:p14="http://schemas.microsoft.com/office/powerpoint/2010/main" val="15416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07531"/>
            <a:ext cx="10888224" cy="4535424"/>
          </a:xfrm>
        </p:spPr>
        <p:txBody>
          <a:bodyPr>
            <a:normAutofit/>
          </a:bodyPr>
          <a:lstStyle/>
          <a:p>
            <a:pPr marL="457200" indent="-457200">
              <a:lnSpc>
                <a:spcPct val="100000"/>
              </a:lnSpc>
              <a:spcAft>
                <a:spcPts val="1200"/>
              </a:spcAft>
              <a:buFont typeface="Arial" panose="020B0604020202020204" pitchFamily="34" charset="0"/>
              <a:buChar char="•"/>
            </a:pPr>
            <a:r>
              <a:rPr lang="en-US" dirty="0"/>
              <a:t>Future planning to establish school health services via telehealth will increase equity for all students regardless of their socioeconomic status and location.</a:t>
            </a:r>
          </a:p>
          <a:p>
            <a:pPr marL="457200" indent="-457200">
              <a:buFont typeface="Arial" panose="020B0604020202020204" pitchFamily="34" charset="0"/>
              <a:buChar char="•"/>
            </a:pPr>
            <a:r>
              <a:rPr lang="en-US" dirty="0"/>
              <a:t>Establish a system for evaluating and continuously improving state and local school health policies and programs. </a:t>
            </a:r>
          </a:p>
          <a:p>
            <a:pPr marL="457200" indent="-457200">
              <a:buFont typeface="Arial" panose="020B0604020202020204" pitchFamily="34" charset="0"/>
              <a:buChar char="•"/>
            </a:pPr>
            <a:r>
              <a:rPr lang="en-US" dirty="0"/>
              <a:t>Implement health communications strategies to inform decision makers and the public about the role of school health programs in promoting all areas of health and academic success among Florida’s public school students.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p:txBody>
          <a:bodyPr>
            <a:normAutofit/>
          </a:bodyPr>
          <a:lstStyle/>
          <a:p>
            <a:pPr algn="ctr"/>
            <a:r>
              <a:rPr lang="en-US" sz="4000" b="1" dirty="0"/>
              <a:t>What is the Future of School Health?</a:t>
            </a:r>
          </a:p>
        </p:txBody>
      </p:sp>
    </p:spTree>
    <p:extLst>
      <p:ext uri="{BB962C8B-B14F-4D97-AF65-F5344CB8AC3E}">
        <p14:creationId xmlns:p14="http://schemas.microsoft.com/office/powerpoint/2010/main" val="52955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17908"/>
            <a:ext cx="10888224" cy="4535424"/>
          </a:xfrm>
        </p:spPr>
        <p:txBody>
          <a:bodyPr anchor="ctr"/>
          <a:lstStyle/>
          <a:p>
            <a:pPr algn="ctr"/>
            <a:r>
              <a:rPr lang="en-US" dirty="0"/>
              <a:t>Florida Department of Health</a:t>
            </a:r>
          </a:p>
          <a:p>
            <a:pPr algn="ctr"/>
            <a:r>
              <a:rPr lang="en-US" dirty="0"/>
              <a:t>Division of Community Health Promotion</a:t>
            </a:r>
          </a:p>
          <a:p>
            <a:pPr algn="ctr"/>
            <a:r>
              <a:rPr lang="en-US" dirty="0"/>
              <a:t>Bureau of Chronic Disease Prevention</a:t>
            </a:r>
          </a:p>
          <a:p>
            <a:pPr algn="ctr"/>
            <a:r>
              <a:rPr lang="en-US" dirty="0"/>
              <a:t>School Health Services Program</a:t>
            </a:r>
          </a:p>
          <a:p>
            <a:pPr algn="ctr"/>
            <a:r>
              <a:rPr lang="en-US" dirty="0"/>
              <a:t>850-245-4330</a:t>
            </a:r>
          </a:p>
          <a:p>
            <a:pPr algn="ctr"/>
            <a:r>
              <a:rPr lang="en-US" dirty="0">
                <a:hlinkClick r:id="rId3"/>
              </a:rPr>
              <a:t>SH_Feedback@flhealth.gov</a:t>
            </a:r>
            <a:r>
              <a:rPr lang="en-US" dirty="0"/>
              <a:t> </a:t>
            </a:r>
          </a:p>
          <a:p>
            <a:pPr algn="ctr"/>
            <a:r>
              <a:rPr lang="en-US" dirty="0">
                <a:hlinkClick r:id="rId4"/>
              </a:rPr>
              <a:t>Amy.Riggen@flhealth.gov</a:t>
            </a:r>
            <a:endParaRPr lang="en-US" dirty="0"/>
          </a:p>
          <a:p>
            <a:pPr algn="ctr"/>
            <a:endParaRPr lang="en-US" dirty="0"/>
          </a:p>
        </p:txBody>
      </p:sp>
      <p:sp>
        <p:nvSpPr>
          <p:cNvPr id="3" name="Title 2"/>
          <p:cNvSpPr>
            <a:spLocks noGrp="1"/>
          </p:cNvSpPr>
          <p:nvPr>
            <p:ph type="title"/>
          </p:nvPr>
        </p:nvSpPr>
        <p:spPr/>
        <p:txBody>
          <a:bodyPr>
            <a:normAutofit/>
          </a:bodyPr>
          <a:lstStyle/>
          <a:p>
            <a:pPr algn="ctr"/>
            <a:r>
              <a:rPr lang="en-US" sz="4000" b="1" dirty="0"/>
              <a:t>Contact Information</a:t>
            </a:r>
          </a:p>
        </p:txBody>
      </p:sp>
    </p:spTree>
    <p:extLst>
      <p:ext uri="{BB962C8B-B14F-4D97-AF65-F5344CB8AC3E}">
        <p14:creationId xmlns:p14="http://schemas.microsoft.com/office/powerpoint/2010/main" val="46954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0321" y="1612644"/>
            <a:ext cx="10888224" cy="4280530"/>
          </a:xfrm>
        </p:spPr>
        <p:txBody>
          <a:bodyPr anchor="ctr"/>
          <a:lstStyle/>
          <a:p>
            <a:pPr algn="ctr"/>
            <a:r>
              <a:rPr lang="en-US" b="1" dirty="0"/>
              <a:t>Amy Riggen, BSN, RN</a:t>
            </a:r>
          </a:p>
          <a:p>
            <a:pPr algn="ctr"/>
            <a:r>
              <a:rPr lang="en-US" dirty="0"/>
              <a:t>School Health Services Program Administrator</a:t>
            </a:r>
          </a:p>
          <a:p>
            <a:pPr algn="ctr"/>
            <a:r>
              <a:rPr lang="en-US" dirty="0"/>
              <a:t>Bureau of Chronic Disease Prevention</a:t>
            </a:r>
          </a:p>
          <a:p>
            <a:pPr algn="ctr"/>
            <a:r>
              <a:rPr lang="en-US" dirty="0"/>
              <a:t>Division of Community Health Promotion </a:t>
            </a:r>
          </a:p>
          <a:p>
            <a:pPr algn="ctr"/>
            <a:r>
              <a:rPr lang="en-US" dirty="0"/>
              <a:t>Florida Department of Health</a:t>
            </a:r>
          </a:p>
        </p:txBody>
      </p:sp>
      <p:sp>
        <p:nvSpPr>
          <p:cNvPr id="3" name="Title 2"/>
          <p:cNvSpPr>
            <a:spLocks noGrp="1"/>
          </p:cNvSpPr>
          <p:nvPr>
            <p:ph type="title"/>
          </p:nvPr>
        </p:nvSpPr>
        <p:spPr>
          <a:xfrm>
            <a:off x="651888" y="237061"/>
            <a:ext cx="10888224" cy="1080938"/>
          </a:xfrm>
        </p:spPr>
        <p:txBody>
          <a:bodyPr/>
          <a:lstStyle/>
          <a:p>
            <a:pPr algn="ctr"/>
            <a:r>
              <a:rPr lang="en-US" b="1" dirty="0"/>
              <a:t>Presenter</a:t>
            </a:r>
          </a:p>
        </p:txBody>
      </p:sp>
    </p:spTree>
    <p:extLst>
      <p:ext uri="{BB962C8B-B14F-4D97-AF65-F5344CB8AC3E}">
        <p14:creationId xmlns:p14="http://schemas.microsoft.com/office/powerpoint/2010/main" val="70116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748" y="1615425"/>
            <a:ext cx="10890504" cy="4535424"/>
          </a:xfrm>
          <a:prstGeom prst="rect">
            <a:avLst/>
          </a:prstGeom>
        </p:spPr>
        <p:txBody>
          <a:bodyPr wrap="square">
            <a:spAutoFit/>
          </a:bodyPr>
          <a:lstStyle/>
          <a:p>
            <a:pPr algn="ctr"/>
            <a:r>
              <a:rPr lang="en-US" sz="3600" i="1" dirty="0"/>
              <a:t>“We seek to ultimately ensure that education no longer views or needs to view health as an extra or adjunct to education, but rather as foundational to an effective education system.  Health and education are related.  They are interrelated.  They are symbiotic.”</a:t>
            </a:r>
          </a:p>
          <a:p>
            <a:endParaRPr lang="en-US" sz="3600" i="1" dirty="0"/>
          </a:p>
          <a:p>
            <a:pPr algn="ctr"/>
            <a:r>
              <a:rPr lang="en-US" dirty="0"/>
              <a:t>-Dr. Gene R. Carter, Emeritus Executive Director, Association for Supervision and Curriculum Development</a:t>
            </a:r>
          </a:p>
        </p:txBody>
      </p:sp>
    </p:spTree>
    <p:extLst>
      <p:ext uri="{BB962C8B-B14F-4D97-AF65-F5344CB8AC3E}">
        <p14:creationId xmlns:p14="http://schemas.microsoft.com/office/powerpoint/2010/main" val="348480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Arial" panose="020B0604020202020204" pitchFamily="34" charset="0"/>
              <a:buChar char="•"/>
            </a:pPr>
            <a:r>
              <a:rPr lang="en-US" dirty="0"/>
              <a:t>Recognition of the connection between physical and mental health and academic performance.</a:t>
            </a:r>
          </a:p>
          <a:p>
            <a:pPr marL="457200" indent="-457200">
              <a:buFont typeface="Arial" panose="020B0604020202020204" pitchFamily="34" charset="0"/>
              <a:buChar char="•"/>
            </a:pPr>
            <a:r>
              <a:rPr lang="en-US" dirty="0"/>
              <a:t>Recent tragedies bringing light on the subject of  mental and behavioral health issues in schools and their possible effect on school safety.</a:t>
            </a:r>
          </a:p>
          <a:p>
            <a:pPr marL="457200" indent="-457200">
              <a:buFont typeface="Arial" panose="020B0604020202020204" pitchFamily="34" charset="0"/>
              <a:buChar char="•"/>
            </a:pPr>
            <a:r>
              <a:rPr lang="en-US" dirty="0"/>
              <a:t>Educational leadership – Florida Association of District School Superintendents – Mental Health Summit presentation – showing how already established School Health Programs can aid schools in the referral, treatment and follow-up of students with any health barrier, physical or mental, and help those students succeed.</a:t>
            </a:r>
          </a:p>
        </p:txBody>
      </p:sp>
      <p:sp>
        <p:nvSpPr>
          <p:cNvPr id="3" name="Title 2"/>
          <p:cNvSpPr>
            <a:spLocks noGrp="1"/>
          </p:cNvSpPr>
          <p:nvPr>
            <p:ph type="title"/>
          </p:nvPr>
        </p:nvSpPr>
        <p:spPr>
          <a:xfrm>
            <a:off x="452100" y="262113"/>
            <a:ext cx="11344665" cy="1080938"/>
          </a:xfrm>
        </p:spPr>
        <p:txBody>
          <a:bodyPr>
            <a:normAutofit fontScale="90000"/>
          </a:bodyPr>
          <a:lstStyle/>
          <a:p>
            <a:r>
              <a:rPr lang="en-US" b="1" dirty="0"/>
              <a:t>Why Should We Be Talking About School Health More?</a:t>
            </a:r>
          </a:p>
        </p:txBody>
      </p:sp>
    </p:spTree>
    <p:extLst>
      <p:ext uri="{BB962C8B-B14F-4D97-AF65-F5344CB8AC3E}">
        <p14:creationId xmlns:p14="http://schemas.microsoft.com/office/powerpoint/2010/main" val="404873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t>What is School Health?</a:t>
            </a:r>
          </a:p>
        </p:txBody>
      </p:sp>
      <p:sp>
        <p:nvSpPr>
          <p:cNvPr id="5" name="Content Placeholder 4"/>
          <p:cNvSpPr>
            <a:spLocks noGrp="1"/>
          </p:cNvSpPr>
          <p:nvPr>
            <p:ph idx="1"/>
          </p:nvPr>
        </p:nvSpPr>
        <p:spPr>
          <a:xfrm>
            <a:off x="651888" y="1607028"/>
            <a:ext cx="10888224" cy="4535424"/>
          </a:xfrm>
        </p:spPr>
        <p:txBody>
          <a:bodyPr>
            <a:normAutofit/>
          </a:bodyPr>
          <a:lstStyle/>
          <a:p>
            <a:pPr marL="457200" indent="-457200">
              <a:lnSpc>
                <a:spcPct val="100000"/>
              </a:lnSpc>
              <a:spcAft>
                <a:spcPts val="1200"/>
              </a:spcAft>
              <a:buFont typeface="Arial" panose="020B0604020202020204" pitchFamily="34" charset="0"/>
              <a:buChar char="•"/>
            </a:pPr>
            <a:r>
              <a:rPr lang="en-US" dirty="0"/>
              <a:t>In cooperation with the Department of Education, the School Health Services Program is an integration of wellness, safety, growth, learning, and development in the lives of students. </a:t>
            </a:r>
          </a:p>
          <a:p>
            <a:pPr marL="457200" indent="-457200">
              <a:lnSpc>
                <a:spcPct val="100000"/>
              </a:lnSpc>
              <a:spcAft>
                <a:spcPts val="1200"/>
              </a:spcAft>
              <a:buFont typeface="Arial" panose="020B0604020202020204" pitchFamily="34" charset="0"/>
              <a:buChar char="•"/>
            </a:pPr>
            <a:r>
              <a:rPr lang="en-US" dirty="0"/>
              <a:t>School health services are intended to minimize all health barriers to learning for public school students in pre-kindergarten through 12th grade.  </a:t>
            </a:r>
          </a:p>
          <a:p>
            <a:pPr marL="457200" indent="-457200">
              <a:lnSpc>
                <a:spcPct val="100000"/>
              </a:lnSpc>
              <a:spcAft>
                <a:spcPts val="1200"/>
              </a:spcAft>
              <a:buFont typeface="Arial" panose="020B0604020202020204" pitchFamily="34" charset="0"/>
              <a:buChar char="•"/>
            </a:pPr>
            <a:r>
              <a:rPr lang="en-US" dirty="0"/>
              <a:t>School health services strive to promote evidence-based practices to ensure the health and safety of Florida’s students. </a:t>
            </a:r>
          </a:p>
        </p:txBody>
      </p:sp>
    </p:spTree>
    <p:extLst>
      <p:ext uri="{BB962C8B-B14F-4D97-AF65-F5344CB8AC3E}">
        <p14:creationId xmlns:p14="http://schemas.microsoft.com/office/powerpoint/2010/main" val="416464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888" y="1607531"/>
            <a:ext cx="10888224" cy="4535424"/>
          </a:xfrm>
        </p:spPr>
        <p:txBody>
          <a:bodyPr>
            <a:normAutofit/>
          </a:bodyPr>
          <a:lstStyle/>
          <a:p>
            <a:pPr marL="457200" indent="-457200">
              <a:lnSpc>
                <a:spcPct val="100000"/>
              </a:lnSpc>
              <a:spcAft>
                <a:spcPts val="1200"/>
              </a:spcAft>
              <a:buFont typeface="Arial" panose="020B0604020202020204" pitchFamily="34" charset="0"/>
              <a:buChar char="•"/>
            </a:pPr>
            <a:r>
              <a:rPr lang="en-US" dirty="0"/>
              <a:t>Florida Department of Health General Revenue - $16,725,074 </a:t>
            </a:r>
          </a:p>
          <a:p>
            <a:pPr marL="457200" indent="-457200">
              <a:lnSpc>
                <a:spcPct val="100000"/>
              </a:lnSpc>
              <a:spcAft>
                <a:spcPts val="1200"/>
              </a:spcAft>
              <a:buFont typeface="Arial" panose="020B0604020202020204" pitchFamily="34" charset="0"/>
              <a:buChar char="•"/>
            </a:pPr>
            <a:r>
              <a:rPr lang="en-US" dirty="0"/>
              <a:t>Local County Health Department Non-Categorical Funds - $7,550,212</a:t>
            </a:r>
          </a:p>
          <a:p>
            <a:pPr marL="457200" indent="-457200">
              <a:lnSpc>
                <a:spcPct val="100000"/>
              </a:lnSpc>
              <a:spcAft>
                <a:spcPts val="1200"/>
              </a:spcAft>
              <a:buFont typeface="Arial" panose="020B0604020202020204" pitchFamily="34" charset="0"/>
              <a:buChar char="•"/>
            </a:pPr>
            <a:r>
              <a:rPr lang="en-US" dirty="0"/>
              <a:t>Title XXI (Children’s Health Insurance Program) - $11,544,565</a:t>
            </a:r>
          </a:p>
          <a:p>
            <a:pPr marL="457200" indent="-457200">
              <a:lnSpc>
                <a:spcPct val="100000"/>
              </a:lnSpc>
              <a:spcAft>
                <a:spcPts val="1200"/>
              </a:spcAft>
              <a:buFont typeface="Arial" panose="020B0604020202020204" pitchFamily="34" charset="0"/>
              <a:buChar char="•"/>
            </a:pPr>
            <a:r>
              <a:rPr lang="en-US" dirty="0"/>
              <a:t>Local School Districts - $122,696,917</a:t>
            </a:r>
          </a:p>
          <a:p>
            <a:pPr marL="457200" indent="-457200">
              <a:lnSpc>
                <a:spcPct val="100000"/>
              </a:lnSpc>
              <a:spcAft>
                <a:spcPts val="1200"/>
              </a:spcAft>
              <a:buFont typeface="Arial" panose="020B0604020202020204" pitchFamily="34" charset="0"/>
              <a:buChar char="•"/>
            </a:pPr>
            <a:r>
              <a:rPr lang="en-US" dirty="0"/>
              <a:t>Community Partners - $34,776,238</a:t>
            </a:r>
          </a:p>
        </p:txBody>
      </p:sp>
      <p:sp>
        <p:nvSpPr>
          <p:cNvPr id="3" name="Title 2"/>
          <p:cNvSpPr>
            <a:spLocks noGrp="1"/>
          </p:cNvSpPr>
          <p:nvPr>
            <p:ph type="title"/>
          </p:nvPr>
        </p:nvSpPr>
        <p:spPr/>
        <p:txBody>
          <a:bodyPr>
            <a:normAutofit/>
          </a:bodyPr>
          <a:lstStyle/>
          <a:p>
            <a:pPr algn="ctr"/>
            <a:r>
              <a:rPr lang="en-US" sz="4000" b="1" dirty="0"/>
              <a:t>Who Funds School Health Programs?</a:t>
            </a:r>
          </a:p>
        </p:txBody>
      </p:sp>
      <p:sp>
        <p:nvSpPr>
          <p:cNvPr id="5" name="Footer Placeholder 4"/>
          <p:cNvSpPr>
            <a:spLocks noGrp="1"/>
          </p:cNvSpPr>
          <p:nvPr>
            <p:ph type="ftr" sz="quarter" idx="11"/>
          </p:nvPr>
        </p:nvSpPr>
        <p:spPr>
          <a:xfrm>
            <a:off x="0" y="6385379"/>
            <a:ext cx="4114800" cy="365125"/>
          </a:xfrm>
        </p:spPr>
        <p:txBody>
          <a:bodyPr/>
          <a:lstStyle/>
          <a:p>
            <a:r>
              <a:rPr lang="en-US" dirty="0"/>
              <a:t>Source: 2016-2017 School Health Services Program Data</a:t>
            </a:r>
          </a:p>
        </p:txBody>
      </p:sp>
      <p:sp>
        <p:nvSpPr>
          <p:cNvPr id="6" name="TextBox 5"/>
          <p:cNvSpPr txBox="1"/>
          <p:nvPr/>
        </p:nvSpPr>
        <p:spPr>
          <a:xfrm>
            <a:off x="7879669" y="4141787"/>
            <a:ext cx="3315847" cy="1600438"/>
          </a:xfrm>
          <a:prstGeom prst="rect">
            <a:avLst/>
          </a:prstGeom>
          <a:solidFill>
            <a:schemeClr val="bg1"/>
          </a:solidFill>
          <a:ln w="41275" cmpd="sng">
            <a:solidFill>
              <a:srgbClr val="F96C45"/>
            </a:solidFill>
          </a:ln>
        </p:spPr>
        <p:txBody>
          <a:bodyPr wrap="square" rtlCol="0">
            <a:spAutoFit/>
          </a:bodyPr>
          <a:lstStyle/>
          <a:p>
            <a:pPr algn="ctr"/>
            <a:r>
              <a:rPr lang="en-US" sz="2000" b="1" dirty="0"/>
              <a:t>Total Funding </a:t>
            </a:r>
          </a:p>
          <a:p>
            <a:pPr algn="ctr"/>
            <a:r>
              <a:rPr lang="en-US" sz="2000" b="1" dirty="0"/>
              <a:t>$193,293,005</a:t>
            </a:r>
          </a:p>
          <a:p>
            <a:endParaRPr lang="en-US" b="1" dirty="0"/>
          </a:p>
          <a:p>
            <a:pPr algn="ctr"/>
            <a:r>
              <a:rPr lang="en-US" sz="2000" b="1" dirty="0"/>
              <a:t>State Average Per Student Expenditure  $68.98 </a:t>
            </a:r>
          </a:p>
        </p:txBody>
      </p:sp>
    </p:spTree>
    <p:extLst>
      <p:ext uri="{BB962C8B-B14F-4D97-AF65-F5344CB8AC3E}">
        <p14:creationId xmlns:p14="http://schemas.microsoft.com/office/powerpoint/2010/main" val="112631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1888" y="180694"/>
            <a:ext cx="10888224" cy="1080938"/>
          </a:xfrm>
        </p:spPr>
        <p:txBody>
          <a:bodyPr>
            <a:normAutofit fontScale="90000"/>
          </a:bodyPr>
          <a:lstStyle/>
          <a:p>
            <a:pPr algn="ctr"/>
            <a:r>
              <a:rPr lang="en-US" b="1" dirty="0"/>
              <a:t>Why do Students Deserve Registered School Nurses?</a:t>
            </a:r>
          </a:p>
        </p:txBody>
      </p:sp>
      <p:sp>
        <p:nvSpPr>
          <p:cNvPr id="5" name="TextBox 4"/>
          <p:cNvSpPr txBox="1"/>
          <p:nvPr/>
        </p:nvSpPr>
        <p:spPr>
          <a:xfrm>
            <a:off x="650748" y="1609705"/>
            <a:ext cx="10890504" cy="4535424"/>
          </a:xfrm>
          <a:prstGeom prst="rect">
            <a:avLst/>
          </a:prstGeom>
          <a:noFill/>
        </p:spPr>
        <p:txBody>
          <a:bodyPr wrap="square" rtlCol="0">
            <a:spAutoFit/>
          </a:bodyPr>
          <a:lstStyle/>
          <a:p>
            <a:pPr marL="0" lvl="1"/>
            <a:r>
              <a:rPr lang="en-US" sz="2800" dirty="0"/>
              <a:t>Registered School Nurses:</a:t>
            </a:r>
          </a:p>
          <a:p>
            <a:pPr marL="800100" lvl="1" indent="-342900">
              <a:spcAft>
                <a:spcPts val="1200"/>
              </a:spcAft>
              <a:buFont typeface="Arial" panose="020B0604020202020204" pitchFamily="34" charset="0"/>
              <a:buChar char="•"/>
            </a:pPr>
            <a:r>
              <a:rPr lang="en-US" sz="2600" dirty="0"/>
              <a:t>Are pivotal members of Florida’s educational system and help students to reach their full academic potential.</a:t>
            </a:r>
          </a:p>
          <a:p>
            <a:pPr marL="800100" lvl="1" indent="-342900">
              <a:spcBef>
                <a:spcPts val="1000"/>
              </a:spcBef>
              <a:spcAft>
                <a:spcPts val="1200"/>
              </a:spcAft>
              <a:buFont typeface="Arial" panose="020B0604020202020204" pitchFamily="34" charset="0"/>
              <a:buChar char="•"/>
            </a:pPr>
            <a:r>
              <a:rPr lang="en-US" sz="2600" dirty="0"/>
              <a:t>Serve as interdisciplinary team members in the assessment, identification, intervention, referral and follow-up of students who receive care.</a:t>
            </a:r>
          </a:p>
          <a:p>
            <a:pPr marL="800100" lvl="1" indent="-342900">
              <a:spcBef>
                <a:spcPts val="1000"/>
              </a:spcBef>
              <a:spcAft>
                <a:spcPts val="1200"/>
              </a:spcAft>
              <a:buFont typeface="Arial" panose="020B0604020202020204" pitchFamily="34" charset="0"/>
              <a:buChar char="•"/>
            </a:pPr>
            <a:r>
              <a:rPr lang="en-US" sz="2600" dirty="0"/>
              <a:t>Serve as advocates, facilitators, and counselors of behavioral health services within the school environment and the community.</a:t>
            </a:r>
          </a:p>
          <a:p>
            <a:pPr marL="800100" lvl="1" indent="-342900">
              <a:spcBef>
                <a:spcPts val="1000"/>
              </a:spcBef>
              <a:spcAft>
                <a:spcPts val="1200"/>
              </a:spcAft>
              <a:buFont typeface="Arial" panose="020B0604020202020204" pitchFamily="34" charset="0"/>
              <a:buChar char="•"/>
            </a:pPr>
            <a:r>
              <a:rPr lang="en-US" sz="2600" dirty="0"/>
              <a:t>Adhere to appropriate guidelines regarding confidentiality.</a:t>
            </a:r>
          </a:p>
        </p:txBody>
      </p:sp>
    </p:spTree>
    <p:extLst>
      <p:ext uri="{BB962C8B-B14F-4D97-AF65-F5344CB8AC3E}">
        <p14:creationId xmlns:p14="http://schemas.microsoft.com/office/powerpoint/2010/main" val="90919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50748" y="1608284"/>
            <a:ext cx="10890504" cy="4530829"/>
          </a:xfrm>
        </p:spPr>
        <p:txBody>
          <a:bodyPr>
            <a:normAutofit fontScale="85000" lnSpcReduction="20000"/>
          </a:bodyPr>
          <a:lstStyle/>
          <a:p>
            <a:pPr marL="0" lvl="1">
              <a:lnSpc>
                <a:spcPct val="120000"/>
              </a:lnSpc>
              <a:spcBef>
                <a:spcPts val="0"/>
              </a:spcBef>
            </a:pPr>
            <a:r>
              <a:rPr lang="en-US" sz="3300" dirty="0"/>
              <a:t>Registered School Nurses:</a:t>
            </a:r>
          </a:p>
          <a:p>
            <a:pPr marL="800100" lvl="1" indent="-342900">
              <a:lnSpc>
                <a:spcPct val="120000"/>
              </a:lnSpc>
              <a:spcBef>
                <a:spcPts val="0"/>
              </a:spcBef>
              <a:spcAft>
                <a:spcPts val="1200"/>
              </a:spcAft>
              <a:buFont typeface="Arial" panose="020B0604020202020204" pitchFamily="34" charset="0"/>
              <a:buChar char="•"/>
            </a:pPr>
            <a:r>
              <a:rPr lang="en-US" sz="2800" dirty="0"/>
              <a:t>Are educated to recognize warning signs such as changes in school performance, mood changes, complaints of illness before or during the school day, problems at home, self-harm, and suicidality.</a:t>
            </a:r>
          </a:p>
          <a:p>
            <a:pPr marL="800100" lvl="1" indent="-342900">
              <a:lnSpc>
                <a:spcPct val="120000"/>
              </a:lnSpc>
              <a:spcBef>
                <a:spcPts val="1000"/>
              </a:spcBef>
              <a:spcAft>
                <a:spcPts val="1200"/>
              </a:spcAft>
              <a:buFont typeface="Arial" panose="020B0604020202020204" pitchFamily="34" charset="0"/>
              <a:buChar char="•"/>
            </a:pPr>
            <a:r>
              <a:rPr lang="en-US" sz="2800" dirty="0"/>
              <a:t>Promote student success by developing and implementing Section 504 plans, the health portion of the Special Education Individual Education Program (IEP), and the Individualized Healthcare Plan (IHP).</a:t>
            </a:r>
          </a:p>
          <a:p>
            <a:pPr marL="800100" lvl="1" indent="-342900">
              <a:lnSpc>
                <a:spcPct val="120000"/>
              </a:lnSpc>
              <a:spcBef>
                <a:spcPts val="1000"/>
              </a:spcBef>
              <a:spcAft>
                <a:spcPts val="1200"/>
              </a:spcAft>
              <a:buFont typeface="Arial" panose="020B0604020202020204" pitchFamily="34" charset="0"/>
              <a:buChar char="•"/>
            </a:pPr>
            <a:r>
              <a:rPr lang="en-US" sz="2800" dirty="0"/>
              <a:t>Provide behavioral health screening and basic behavioral health skills that include education about mental health and substance use disorders, psychotropic medication information, and cognitive behavioral skills.</a:t>
            </a:r>
          </a:p>
        </p:txBody>
      </p:sp>
      <p:sp>
        <p:nvSpPr>
          <p:cNvPr id="7" name="Title 2"/>
          <p:cNvSpPr>
            <a:spLocks noGrp="1"/>
          </p:cNvSpPr>
          <p:nvPr>
            <p:ph type="title"/>
          </p:nvPr>
        </p:nvSpPr>
        <p:spPr>
          <a:xfrm>
            <a:off x="651888" y="180694"/>
            <a:ext cx="10888224" cy="1080938"/>
          </a:xfrm>
        </p:spPr>
        <p:txBody>
          <a:bodyPr>
            <a:normAutofit fontScale="90000"/>
          </a:bodyPr>
          <a:lstStyle/>
          <a:p>
            <a:pPr algn="ctr"/>
            <a:r>
              <a:rPr lang="en-US" b="1" dirty="0"/>
              <a:t>Why do Students Deserve Registered School Nurses?</a:t>
            </a:r>
          </a:p>
        </p:txBody>
      </p:sp>
    </p:spTree>
    <p:extLst>
      <p:ext uri="{BB962C8B-B14F-4D97-AF65-F5344CB8AC3E}">
        <p14:creationId xmlns:p14="http://schemas.microsoft.com/office/powerpoint/2010/main" val="4080783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0748" y="1584222"/>
            <a:ext cx="10890504" cy="4535424"/>
          </a:xfrm>
        </p:spPr>
        <p:txBody>
          <a:bodyPr>
            <a:noAutofit/>
          </a:bodyPr>
          <a:lstStyle/>
          <a:p>
            <a:pPr>
              <a:lnSpc>
                <a:spcPct val="100000"/>
              </a:lnSpc>
              <a:spcBef>
                <a:spcPts val="0"/>
              </a:spcBef>
            </a:pPr>
            <a:r>
              <a:rPr lang="en-US" dirty="0"/>
              <a:t>Registered School Nurses:</a:t>
            </a:r>
          </a:p>
          <a:p>
            <a:pPr marL="800100" lvl="1" indent="-342900">
              <a:lnSpc>
                <a:spcPct val="100000"/>
              </a:lnSpc>
              <a:spcBef>
                <a:spcPts val="0"/>
              </a:spcBef>
              <a:spcAft>
                <a:spcPts val="1000"/>
              </a:spcAft>
              <a:buFont typeface="Arial" panose="020B0604020202020204" pitchFamily="34" charset="0"/>
              <a:buChar char="•"/>
            </a:pPr>
            <a:r>
              <a:rPr lang="en-US" sz="2500" dirty="0"/>
              <a:t>Recognize care coordination as a critical component of comprehensive behavioral health services, and regularly make referrals and connect parents and students with school and community behavioral health resources.</a:t>
            </a:r>
          </a:p>
          <a:p>
            <a:pPr marL="800100" lvl="1" indent="-342900">
              <a:lnSpc>
                <a:spcPct val="100000"/>
              </a:lnSpc>
              <a:spcBef>
                <a:spcPts val="1000"/>
              </a:spcBef>
              <a:spcAft>
                <a:spcPts val="1000"/>
              </a:spcAft>
              <a:buFont typeface="Arial" panose="020B0604020202020204" pitchFamily="34" charset="0"/>
              <a:buChar char="•"/>
            </a:pPr>
            <a:r>
              <a:rPr lang="en-US" sz="2500" dirty="0"/>
              <a:t>Provide on-going assessment, monitor treatment compliance, and provide timely feedback to families, physicians and mental health professionals regarding a student’s response to treatment. </a:t>
            </a:r>
          </a:p>
          <a:p>
            <a:pPr marL="800100" lvl="1" indent="-342900">
              <a:lnSpc>
                <a:spcPct val="100000"/>
              </a:lnSpc>
              <a:spcBef>
                <a:spcPts val="1000"/>
              </a:spcBef>
              <a:spcAft>
                <a:spcPts val="1000"/>
              </a:spcAft>
              <a:buFont typeface="Arial" panose="020B0604020202020204" pitchFamily="34" charset="0"/>
              <a:buChar char="•"/>
            </a:pPr>
            <a:r>
              <a:rPr lang="en-US" sz="2500" dirty="0"/>
              <a:t>Regularly provide educational programming to teachers, administrators, parents and guardians, and students about behavioral health conditions and assist with crisis intervention planning.</a:t>
            </a:r>
          </a:p>
        </p:txBody>
      </p:sp>
      <p:sp>
        <p:nvSpPr>
          <p:cNvPr id="8" name="Title 2"/>
          <p:cNvSpPr>
            <a:spLocks noGrp="1"/>
          </p:cNvSpPr>
          <p:nvPr>
            <p:ph type="title"/>
          </p:nvPr>
        </p:nvSpPr>
        <p:spPr>
          <a:xfrm>
            <a:off x="651888" y="180694"/>
            <a:ext cx="10888224" cy="1080938"/>
          </a:xfrm>
        </p:spPr>
        <p:txBody>
          <a:bodyPr>
            <a:normAutofit fontScale="90000"/>
          </a:bodyPr>
          <a:lstStyle/>
          <a:p>
            <a:pPr algn="ctr"/>
            <a:r>
              <a:rPr lang="en-US" b="1" dirty="0"/>
              <a:t>Why do Students Deserve Registered School Nurses?</a:t>
            </a:r>
          </a:p>
        </p:txBody>
      </p:sp>
    </p:spTree>
    <p:extLst>
      <p:ext uri="{BB962C8B-B14F-4D97-AF65-F5344CB8AC3E}">
        <p14:creationId xmlns:p14="http://schemas.microsoft.com/office/powerpoint/2010/main" val="2624520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ntal Health Summit PPT Presentation 2018" id="{AA69643C-4B80-4123-88E1-364155F40F3E}" vid="{E5BA6979-12A4-4A8D-87C1-FD5BD25ACC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SharedWithUsers xmlns="5135d448-7db8-4e87-b24c-bed23cdadd72">
      <UserInfo>
        <DisplayName>Osman, Ihab N</DisplayName>
        <AccountId>10446</AccountId>
        <AccountType/>
      </UserInfo>
      <UserInfo>
        <DisplayName>Chafin, Susan D</DisplayName>
        <AccountId>387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60D98CD72F0469CA16A7CC5735944" ma:contentTypeVersion="10" ma:contentTypeDescription="Create a new document." ma:contentTypeScope="" ma:versionID="5d13701a7dd0e60349ef033e2a901f7e">
  <xsd:schema xmlns:xsd="http://www.w3.org/2001/XMLSchema" xmlns:xs="http://www.w3.org/2001/XMLSchema" xmlns:p="http://schemas.microsoft.com/office/2006/metadata/properties" xmlns:ns2="5135d448-7db8-4e87-b24c-bed23cdadd72" xmlns:ns3="http://schemas.microsoft.com/sharepoint/v4" xmlns:ns4="4370ceee-1a2d-4209-9442-810ef723f156" targetNamespace="http://schemas.microsoft.com/office/2006/metadata/properties" ma:root="true" ma:fieldsID="a227ceec17540df7426b61f039e0188b" ns2:_="" ns3:_="" ns4:_="">
    <xsd:import namespace="5135d448-7db8-4e87-b24c-bed23cdadd72"/>
    <xsd:import namespace="http://schemas.microsoft.com/sharepoint/v4"/>
    <xsd:import namespace="4370ceee-1a2d-4209-9442-810ef723f156"/>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IconOverlay" minOccurs="0"/>
                <xsd:element ref="ns4:MediaServiceMetadata" minOccurs="0"/>
                <xsd:element ref="ns4:MediaServiceFastMetadata" minOccurs="0"/>
                <xsd:element ref="ns4:MediaServiceDateTaken"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5d448-7db8-4e87-b24c-bed23cdadd7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70ceee-1a2d-4209-9442-810ef723f156"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5F5522-9C9E-4373-9706-AE416C12499D}">
  <ds:schemaRefs>
    <ds:schemaRef ds:uri="http://schemas.microsoft.com/sharepoint/v3/contenttype/forms"/>
  </ds:schemaRefs>
</ds:datastoreItem>
</file>

<file path=customXml/itemProps2.xml><?xml version="1.0" encoding="utf-8"?>
<ds:datastoreItem xmlns:ds="http://schemas.openxmlformats.org/officeDocument/2006/customXml" ds:itemID="{B377DC1F-5DBD-4DD5-B036-381D66BEB518}">
  <ds:schemaRefs>
    <ds:schemaRef ds:uri="http://purl.org/dc/terms/"/>
    <ds:schemaRef ds:uri="http://schemas.microsoft.com/sharepoint/v4"/>
    <ds:schemaRef ds:uri="4370ceee-1a2d-4209-9442-810ef723f156"/>
    <ds:schemaRef ds:uri="http://schemas.openxmlformats.org/package/2006/metadata/core-properties"/>
    <ds:schemaRef ds:uri="http://purl.org/dc/elements/1.1/"/>
    <ds:schemaRef ds:uri="5135d448-7db8-4e87-b24c-bed23cdadd72"/>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D45F8A3F-69BF-4F3B-ACAD-9F33CBAC5D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5d448-7db8-4e87-b24c-bed23cdadd72"/>
    <ds:schemaRef ds:uri="http://schemas.microsoft.com/sharepoint/v4"/>
    <ds:schemaRef ds:uri="4370ceee-1a2d-4209-9442-810ef723f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Mental Health Summit PPT Presentation 2018</Template>
  <TotalTime>4750</TotalTime>
  <Words>2790</Words>
  <Application>Microsoft Office PowerPoint</Application>
  <PresentationFormat>Widescreen</PresentationFormat>
  <Paragraphs>165</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Calibri Light</vt:lpstr>
      <vt:lpstr>Courier New</vt:lpstr>
      <vt:lpstr>Trebuchet MS</vt:lpstr>
      <vt:lpstr>Office Theme</vt:lpstr>
      <vt:lpstr>PowerPoint Presentation</vt:lpstr>
      <vt:lpstr>Presenter</vt:lpstr>
      <vt:lpstr>PowerPoint Presentation</vt:lpstr>
      <vt:lpstr>Why Should We Be Talking About School Health More?</vt:lpstr>
      <vt:lpstr>What is School Health?</vt:lpstr>
      <vt:lpstr>Who Funds School Health Programs?</vt:lpstr>
      <vt:lpstr>Why do Students Deserve Registered School Nurses?</vt:lpstr>
      <vt:lpstr>Why do Students Deserve Registered School Nurses?</vt:lpstr>
      <vt:lpstr>Why do Students Deserve Registered School Nurses?</vt:lpstr>
      <vt:lpstr>What is the Healthy Schools Program (HSP)?</vt:lpstr>
      <vt:lpstr>What are the Components of WSCC?</vt:lpstr>
      <vt:lpstr>What is the Connection Between  Health and Academic Achievement?</vt:lpstr>
      <vt:lpstr>What is the Future of School Health?</vt:lpstr>
      <vt:lpstr>What is the Future of School Health?</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Riggen, Amy</dc:creator>
  <cp:lastModifiedBy>Crews, Laney</cp:lastModifiedBy>
  <cp:revision>98</cp:revision>
  <cp:lastPrinted>2018-04-20T19:28:44Z</cp:lastPrinted>
  <dcterms:created xsi:type="dcterms:W3CDTF">2018-04-19T12:15:03Z</dcterms:created>
  <dcterms:modified xsi:type="dcterms:W3CDTF">2018-07-16T14:15:21Z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0x010100BF560D98CD72F0469CA16A7CC5735944</vt:lpwstr>
  </property>
</Properties>
</file>